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7" r:id="rId2"/>
    <p:sldId id="258" r:id="rId3"/>
    <p:sldId id="260" r:id="rId4"/>
    <p:sldId id="259" r:id="rId5"/>
    <p:sldId id="265" r:id="rId6"/>
    <p:sldId id="262" r:id="rId7"/>
    <p:sldId id="263" r:id="rId8"/>
    <p:sldId id="264" r:id="rId9"/>
    <p:sldId id="266" r:id="rId10"/>
    <p:sldId id="267" r:id="rId11"/>
    <p:sldId id="261" r:id="rId12"/>
    <p:sldId id="268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0460"/>
    <a:srgbClr val="1C1C1C"/>
    <a:srgbClr val="68A3E1"/>
    <a:srgbClr val="3780D4"/>
    <a:srgbClr val="7CC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FD03-FD18-4433-9E70-3149BDF9B0E9}" type="datetimeFigureOut">
              <a:rPr lang="en-ID" smtClean="0"/>
              <a:t>19/10/2023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36858-FEAD-4F8F-8197-726093C7343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061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007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290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303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005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079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61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96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04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045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19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555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383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517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50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701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259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369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68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5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302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834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10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155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665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71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61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198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27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fce2bc81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fce2bc81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47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67267" y="1041565"/>
            <a:ext cx="6273600" cy="19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8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0267" y="3411700"/>
            <a:ext cx="3238000" cy="876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644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950967" y="719333"/>
            <a:ext cx="3909600" cy="19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1099867" y="2598100"/>
            <a:ext cx="3760800" cy="879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500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3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812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35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812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85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80440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ubTitle" idx="1"/>
          </p:nvPr>
        </p:nvSpPr>
        <p:spPr>
          <a:xfrm>
            <a:off x="1427901" y="2204347"/>
            <a:ext cx="5832400" cy="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2"/>
          </p:nvPr>
        </p:nvSpPr>
        <p:spPr>
          <a:xfrm>
            <a:off x="1427901" y="3316769"/>
            <a:ext cx="5832400" cy="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ubTitle" idx="3"/>
          </p:nvPr>
        </p:nvSpPr>
        <p:spPr>
          <a:xfrm>
            <a:off x="1427901" y="4429191"/>
            <a:ext cx="5832400" cy="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4"/>
          </p:nvPr>
        </p:nvSpPr>
        <p:spPr>
          <a:xfrm>
            <a:off x="1427901" y="5541613"/>
            <a:ext cx="5832400" cy="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5" hasCustomPrompt="1"/>
          </p:nvPr>
        </p:nvSpPr>
        <p:spPr>
          <a:xfrm>
            <a:off x="1427900" y="1843500"/>
            <a:ext cx="979200" cy="43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>
            <a:spLocks noGrp="1"/>
          </p:cNvSpPr>
          <p:nvPr>
            <p:ph type="title" idx="6" hasCustomPrompt="1"/>
          </p:nvPr>
        </p:nvSpPr>
        <p:spPr>
          <a:xfrm>
            <a:off x="1427900" y="4062815"/>
            <a:ext cx="979200" cy="43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5"/>
          <p:cNvSpPr txBox="1">
            <a:spLocks noGrp="1"/>
          </p:cNvSpPr>
          <p:nvPr>
            <p:ph type="title" idx="7" hasCustomPrompt="1"/>
          </p:nvPr>
        </p:nvSpPr>
        <p:spPr>
          <a:xfrm>
            <a:off x="1427900" y="2953155"/>
            <a:ext cx="979200" cy="43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8" hasCustomPrompt="1"/>
          </p:nvPr>
        </p:nvSpPr>
        <p:spPr>
          <a:xfrm>
            <a:off x="1427900" y="5172468"/>
            <a:ext cx="979200" cy="43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9"/>
          </p:nvPr>
        </p:nvSpPr>
        <p:spPr>
          <a:xfrm>
            <a:off x="2234300" y="1843495"/>
            <a:ext cx="5026000" cy="4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3"/>
          </p:nvPr>
        </p:nvSpPr>
        <p:spPr>
          <a:xfrm>
            <a:off x="2234300" y="2953156"/>
            <a:ext cx="5026000" cy="4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4"/>
          </p:nvPr>
        </p:nvSpPr>
        <p:spPr>
          <a:xfrm>
            <a:off x="2234300" y="4062811"/>
            <a:ext cx="5026000" cy="4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5"/>
          </p:nvPr>
        </p:nvSpPr>
        <p:spPr>
          <a:xfrm>
            <a:off x="2234300" y="5172473"/>
            <a:ext cx="5026000" cy="4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98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1109036" y="5423367"/>
            <a:ext cx="4871600" cy="709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950967" y="2938167"/>
            <a:ext cx="10290000" cy="21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20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5172233" y="675088"/>
            <a:ext cx="60688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5172233" y="1566388"/>
            <a:ext cx="6068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2"/>
          </p:nvPr>
        </p:nvSpPr>
        <p:spPr>
          <a:xfrm flipH="1">
            <a:off x="1001800" y="2822467"/>
            <a:ext cx="10188400" cy="3310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7150" dist="57150" dir="1980000" algn="bl" rotWithShape="0">
              <a:schemeClr val="lt1">
                <a:alpha val="5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392531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4040400" cy="17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ubTitle" idx="1"/>
          </p:nvPr>
        </p:nvSpPr>
        <p:spPr>
          <a:xfrm>
            <a:off x="950967" y="2423900"/>
            <a:ext cx="4040400" cy="138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61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3168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950967" y="4775372"/>
            <a:ext cx="37036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2"/>
          </p:nvPr>
        </p:nvSpPr>
        <p:spPr>
          <a:xfrm>
            <a:off x="950967" y="2628737"/>
            <a:ext cx="3703600" cy="13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3"/>
          </p:nvPr>
        </p:nvSpPr>
        <p:spPr>
          <a:xfrm>
            <a:off x="950967" y="4195829"/>
            <a:ext cx="3703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4"/>
          </p:nvPr>
        </p:nvSpPr>
        <p:spPr>
          <a:xfrm>
            <a:off x="950967" y="2049200"/>
            <a:ext cx="3703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732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812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ubTitle" idx="1"/>
          </p:nvPr>
        </p:nvSpPr>
        <p:spPr>
          <a:xfrm>
            <a:off x="7076300" y="4813363"/>
            <a:ext cx="4164800" cy="1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2"/>
          </p:nvPr>
        </p:nvSpPr>
        <p:spPr>
          <a:xfrm>
            <a:off x="950967" y="2827893"/>
            <a:ext cx="4164800" cy="1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3"/>
          </p:nvPr>
        </p:nvSpPr>
        <p:spPr>
          <a:xfrm>
            <a:off x="7076300" y="4359600"/>
            <a:ext cx="4164800" cy="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4"/>
          </p:nvPr>
        </p:nvSpPr>
        <p:spPr>
          <a:xfrm>
            <a:off x="950967" y="2374133"/>
            <a:ext cx="4164800" cy="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960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770633" y="719317"/>
            <a:ext cx="6470400" cy="1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8450833" y="4767767"/>
            <a:ext cx="2790400" cy="13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909367" y="2157017"/>
            <a:ext cx="6150000" cy="56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0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950884" y="719333"/>
            <a:ext cx="10281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950884" y="2393871"/>
            <a:ext cx="35340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2"/>
          </p:nvPr>
        </p:nvSpPr>
        <p:spPr>
          <a:xfrm>
            <a:off x="7707117" y="4973373"/>
            <a:ext cx="35340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3"/>
          </p:nvPr>
        </p:nvSpPr>
        <p:spPr>
          <a:xfrm>
            <a:off x="4329000" y="3683621"/>
            <a:ext cx="35340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4"/>
          </p:nvPr>
        </p:nvSpPr>
        <p:spPr>
          <a:xfrm>
            <a:off x="950884" y="1919805"/>
            <a:ext cx="353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5"/>
          </p:nvPr>
        </p:nvSpPr>
        <p:spPr>
          <a:xfrm>
            <a:off x="7707117" y="4499308"/>
            <a:ext cx="353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6"/>
          </p:nvPr>
        </p:nvSpPr>
        <p:spPr>
          <a:xfrm>
            <a:off x="4329000" y="3209556"/>
            <a:ext cx="353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866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946785" y="719333"/>
            <a:ext cx="10281200" cy="9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1"/>
          </p:nvPr>
        </p:nvSpPr>
        <p:spPr>
          <a:xfrm>
            <a:off x="946785" y="2312404"/>
            <a:ext cx="5095200" cy="7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2"/>
          </p:nvPr>
        </p:nvSpPr>
        <p:spPr>
          <a:xfrm>
            <a:off x="946785" y="5373272"/>
            <a:ext cx="5095200" cy="7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3"/>
          </p:nvPr>
        </p:nvSpPr>
        <p:spPr>
          <a:xfrm>
            <a:off x="946785" y="3842837"/>
            <a:ext cx="5095200" cy="7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4"/>
          </p:nvPr>
        </p:nvSpPr>
        <p:spPr>
          <a:xfrm>
            <a:off x="946785" y="1855105"/>
            <a:ext cx="5095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5"/>
          </p:nvPr>
        </p:nvSpPr>
        <p:spPr>
          <a:xfrm>
            <a:off x="946785" y="4915976"/>
            <a:ext cx="5095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ubTitle" idx="6"/>
          </p:nvPr>
        </p:nvSpPr>
        <p:spPr>
          <a:xfrm>
            <a:off x="946785" y="3385540"/>
            <a:ext cx="5095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8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6650000" cy="8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1"/>
          </p:nvPr>
        </p:nvSpPr>
        <p:spPr>
          <a:xfrm>
            <a:off x="950967" y="2622523"/>
            <a:ext cx="2928400" cy="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2"/>
          </p:nvPr>
        </p:nvSpPr>
        <p:spPr>
          <a:xfrm>
            <a:off x="950967" y="4770563"/>
            <a:ext cx="2928400" cy="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3"/>
          </p:nvPr>
        </p:nvSpPr>
        <p:spPr>
          <a:xfrm>
            <a:off x="4261971" y="2622524"/>
            <a:ext cx="2928400" cy="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4"/>
          </p:nvPr>
        </p:nvSpPr>
        <p:spPr>
          <a:xfrm>
            <a:off x="4261971" y="4770563"/>
            <a:ext cx="2928400" cy="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5"/>
          </p:nvPr>
        </p:nvSpPr>
        <p:spPr>
          <a:xfrm>
            <a:off x="950967" y="2230515"/>
            <a:ext cx="29284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6"/>
          </p:nvPr>
        </p:nvSpPr>
        <p:spPr>
          <a:xfrm>
            <a:off x="950967" y="4378553"/>
            <a:ext cx="29284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7"/>
          </p:nvPr>
        </p:nvSpPr>
        <p:spPr>
          <a:xfrm>
            <a:off x="4261971" y="2230516"/>
            <a:ext cx="29284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8"/>
          </p:nvPr>
        </p:nvSpPr>
        <p:spPr>
          <a:xfrm>
            <a:off x="4261973" y="4378555"/>
            <a:ext cx="29284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40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959933" y="719333"/>
            <a:ext cx="6844400" cy="9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1"/>
          </p:nvPr>
        </p:nvSpPr>
        <p:spPr>
          <a:xfrm>
            <a:off x="962079" y="2366103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8533921" y="3577224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962079" y="4221500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4"/>
          </p:nvPr>
        </p:nvSpPr>
        <p:spPr>
          <a:xfrm>
            <a:off x="8533911" y="5440700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5"/>
          </p:nvPr>
        </p:nvSpPr>
        <p:spPr>
          <a:xfrm>
            <a:off x="4748000" y="2975703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6"/>
          </p:nvPr>
        </p:nvSpPr>
        <p:spPr>
          <a:xfrm>
            <a:off x="4748000" y="4831100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7"/>
          </p:nvPr>
        </p:nvSpPr>
        <p:spPr>
          <a:xfrm>
            <a:off x="962079" y="1898533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8"/>
          </p:nvPr>
        </p:nvSpPr>
        <p:spPr>
          <a:xfrm>
            <a:off x="8533921" y="3117743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9"/>
          </p:nvPr>
        </p:nvSpPr>
        <p:spPr>
          <a:xfrm>
            <a:off x="962079" y="3754995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3"/>
          </p:nvPr>
        </p:nvSpPr>
        <p:spPr>
          <a:xfrm>
            <a:off x="8533911" y="4965517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4"/>
          </p:nvPr>
        </p:nvSpPr>
        <p:spPr>
          <a:xfrm>
            <a:off x="4748000" y="2508133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5"/>
          </p:nvPr>
        </p:nvSpPr>
        <p:spPr>
          <a:xfrm>
            <a:off x="4748000" y="4348063"/>
            <a:ext cx="2696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98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951065" y="829213"/>
            <a:ext cx="5138800" cy="10252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1060665" y="1854387"/>
            <a:ext cx="5029200" cy="436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2" hasCustomPrompt="1"/>
          </p:nvPr>
        </p:nvSpPr>
        <p:spPr>
          <a:xfrm>
            <a:off x="951065" y="2699516"/>
            <a:ext cx="5138800" cy="10252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3"/>
          </p:nvPr>
        </p:nvSpPr>
        <p:spPr>
          <a:xfrm>
            <a:off x="1060665" y="3719103"/>
            <a:ext cx="5029200" cy="436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 idx="4" hasCustomPrompt="1"/>
          </p:nvPr>
        </p:nvSpPr>
        <p:spPr>
          <a:xfrm>
            <a:off x="951065" y="4561653"/>
            <a:ext cx="5138800" cy="10252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5"/>
          </p:nvPr>
        </p:nvSpPr>
        <p:spPr>
          <a:xfrm>
            <a:off x="1060665" y="5583820"/>
            <a:ext cx="5029200" cy="436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93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 hasCustomPrompt="1"/>
          </p:nvPr>
        </p:nvSpPr>
        <p:spPr>
          <a:xfrm>
            <a:off x="4873067" y="4926900"/>
            <a:ext cx="1294000" cy="5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6180144" y="2229632"/>
            <a:ext cx="40964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2"/>
          </p:nvPr>
        </p:nvSpPr>
        <p:spPr>
          <a:xfrm>
            <a:off x="6180139" y="1832500"/>
            <a:ext cx="40964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title" idx="3" hasCustomPrompt="1"/>
          </p:nvPr>
        </p:nvSpPr>
        <p:spPr>
          <a:xfrm>
            <a:off x="4873067" y="1832467"/>
            <a:ext cx="1294000" cy="5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4"/>
          </p:nvPr>
        </p:nvSpPr>
        <p:spPr>
          <a:xfrm>
            <a:off x="6180144" y="3776857"/>
            <a:ext cx="40964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5"/>
          </p:nvPr>
        </p:nvSpPr>
        <p:spPr>
          <a:xfrm>
            <a:off x="6180141" y="3379717"/>
            <a:ext cx="40964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6" hasCustomPrompt="1"/>
          </p:nvPr>
        </p:nvSpPr>
        <p:spPr>
          <a:xfrm>
            <a:off x="4873067" y="3379684"/>
            <a:ext cx="1294000" cy="5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7"/>
          </p:nvPr>
        </p:nvSpPr>
        <p:spPr>
          <a:xfrm>
            <a:off x="6180144" y="5324083"/>
            <a:ext cx="40964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8"/>
          </p:nvPr>
        </p:nvSpPr>
        <p:spPr>
          <a:xfrm>
            <a:off x="6180141" y="4926933"/>
            <a:ext cx="4096400" cy="5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 idx="9"/>
          </p:nvPr>
        </p:nvSpPr>
        <p:spPr>
          <a:xfrm>
            <a:off x="960000" y="719333"/>
            <a:ext cx="102812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88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950967" y="653885"/>
            <a:ext cx="5430000" cy="16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950967" y="2149800"/>
            <a:ext cx="5430000" cy="1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/>
          <p:nvPr/>
        </p:nvSpPr>
        <p:spPr>
          <a:xfrm>
            <a:off x="950967" y="4886693"/>
            <a:ext cx="54300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includes icons by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5321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83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1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81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840367"/>
            <a:ext cx="6115200" cy="3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9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5281600" cy="10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960000" y="4864628"/>
            <a:ext cx="29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028400" y="4864663"/>
            <a:ext cx="29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960000" y="4282533"/>
            <a:ext cx="297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028400" y="4282545"/>
            <a:ext cx="297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8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812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435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950967" y="1469200"/>
            <a:ext cx="5720400" cy="1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950967" y="2700000"/>
            <a:ext cx="5720400" cy="2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>
            <a:spLocks noGrp="1"/>
          </p:cNvSpPr>
          <p:nvPr>
            <p:ph type="pic" idx="2"/>
          </p:nvPr>
        </p:nvSpPr>
        <p:spPr>
          <a:xfrm>
            <a:off x="6771200" y="831000"/>
            <a:ext cx="4470000" cy="5196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7150" dist="66675" dir="3000000" algn="bl" rotWithShape="0">
              <a:schemeClr val="lt1">
                <a:alpha val="5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34815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5139833" y="719333"/>
            <a:ext cx="6101200" cy="25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888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950967" y="1957517"/>
            <a:ext cx="4408000" cy="3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5993661" y="1957517"/>
            <a:ext cx="4408000" cy="3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950967" y="4495767"/>
            <a:ext cx="6495200" cy="1636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94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2437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30.gif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8;p33">
            <a:extLst>
              <a:ext uri="{FF2B5EF4-FFF2-40B4-BE49-F238E27FC236}">
                <a16:creationId xmlns:a16="http://schemas.microsoft.com/office/drawing/2014/main" id="{357565E5-F36C-4256-B362-92455AE3B7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188" y="-433302"/>
            <a:ext cx="2880836" cy="147040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156" name="Google Shape;156;p33"/>
          <p:cNvSpPr txBox="1">
            <a:spLocks noGrp="1"/>
          </p:cNvSpPr>
          <p:nvPr>
            <p:ph type="ctrTitle"/>
          </p:nvPr>
        </p:nvSpPr>
        <p:spPr>
          <a:xfrm>
            <a:off x="3893115" y="564995"/>
            <a:ext cx="7463997" cy="193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D" sz="7066" dirty="0"/>
              <a:t>Seminar Proposal</a:t>
            </a:r>
            <a:endParaRPr sz="7466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"/>
          </p:nvPr>
        </p:nvSpPr>
        <p:spPr>
          <a:xfrm>
            <a:off x="1981200" y="2195666"/>
            <a:ext cx="9503119" cy="1066665"/>
          </a:xfrm>
          <a:prstGeom prst="rect">
            <a:avLst/>
          </a:prstGeom>
          <a:solidFill>
            <a:srgbClr val="250460">
              <a:alpha val="80000"/>
            </a:srgbClr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-ID" sz="2800" dirty="0" err="1"/>
              <a:t>Rancang</a:t>
            </a:r>
            <a:r>
              <a:rPr lang="en-ID" sz="2800" dirty="0"/>
              <a:t> </a:t>
            </a:r>
            <a:r>
              <a:rPr lang="en-ID" sz="2800" dirty="0" err="1"/>
              <a:t>Bangun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Kontrol</a:t>
            </a:r>
            <a:r>
              <a:rPr lang="en-ID" sz="2800" dirty="0"/>
              <a:t> </a:t>
            </a:r>
            <a:r>
              <a:rPr lang="en-ID" sz="2800" dirty="0" err="1"/>
              <a:t>Penyemprotan</a:t>
            </a:r>
            <a:r>
              <a:rPr lang="en-ID" sz="2800" dirty="0"/>
              <a:t> </a:t>
            </a:r>
            <a:r>
              <a:rPr lang="en-ID" sz="2800" dirty="0" err="1"/>
              <a:t>Cairan</a:t>
            </a:r>
            <a:r>
              <a:rPr lang="en-ID" sz="2800" dirty="0"/>
              <a:t> </a:t>
            </a:r>
            <a:r>
              <a:rPr lang="en-ID" sz="2800" dirty="0" err="1"/>
              <a:t>Pestisida</a:t>
            </a:r>
            <a:r>
              <a:rPr lang="en-ID" sz="2800" dirty="0"/>
              <a:t> </a:t>
            </a:r>
            <a:r>
              <a:rPr lang="en-ID" sz="2800" dirty="0" err="1"/>
              <a:t>Otomatis</a:t>
            </a:r>
            <a:r>
              <a:rPr lang="en-ID" sz="2800" dirty="0"/>
              <a:t> </a:t>
            </a:r>
            <a:r>
              <a:rPr lang="en-ID" sz="2800" dirty="0" err="1"/>
              <a:t>Menggunakan</a:t>
            </a:r>
            <a:r>
              <a:rPr lang="en-ID" sz="2800" dirty="0"/>
              <a:t> </a:t>
            </a:r>
            <a:r>
              <a:rPr lang="en-ID" sz="2800" dirty="0" err="1"/>
              <a:t>Fasilitas</a:t>
            </a:r>
            <a:r>
              <a:rPr lang="en-ID" sz="2800" dirty="0"/>
              <a:t> Drone</a:t>
            </a:r>
            <a:endParaRPr sz="2800" dirty="0"/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7546" y="1346097"/>
            <a:ext cx="3346496" cy="1932000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6" name="Google Shape;158;p33">
            <a:extLst>
              <a:ext uri="{FF2B5EF4-FFF2-40B4-BE49-F238E27FC236}">
                <a16:creationId xmlns:a16="http://schemas.microsoft.com/office/drawing/2014/main" id="{FF33DD75-9B5D-4B81-A28B-7E6AAB0790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397289" y="5272143"/>
            <a:ext cx="2335013" cy="1477024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E0AFB1-DD79-4A0B-8D19-7D87335DFBC2}"/>
              </a:ext>
            </a:extLst>
          </p:cNvPr>
          <p:cNvSpPr/>
          <p:nvPr/>
        </p:nvSpPr>
        <p:spPr>
          <a:xfrm>
            <a:off x="7310260" y="3339167"/>
            <a:ext cx="4174059" cy="66340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dirty="0">
                <a:latin typeface="Bahnschrift" panose="020B0502040204020203" pitchFamily="34" charset="0"/>
              </a:rPr>
              <a:t>By : Jamil Febrian</a:t>
            </a:r>
          </a:p>
          <a:p>
            <a:pPr algn="r"/>
            <a:r>
              <a:rPr lang="en-US" sz="2000" dirty="0">
                <a:latin typeface="Bahnschrift" panose="020B0502040204020203" pitchFamily="34" charset="0"/>
              </a:rPr>
              <a:t>19065010</a:t>
            </a:r>
            <a:endParaRPr lang="en-ID" sz="2000" dirty="0">
              <a:latin typeface="Bahnschrift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AE33E5-3697-4AEF-8E53-BDD214213BB4}"/>
              </a:ext>
            </a:extLst>
          </p:cNvPr>
          <p:cNvSpPr/>
          <p:nvPr/>
        </p:nvSpPr>
        <p:spPr>
          <a:xfrm>
            <a:off x="-1232435" y="265753"/>
            <a:ext cx="3906724" cy="1089576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2B1CC-8520-498D-A822-A5B3787F5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7" y="421201"/>
            <a:ext cx="693962" cy="693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1E367-A1F7-4689-8BCD-C03DCADC1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9" y="271226"/>
            <a:ext cx="993912" cy="993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87A00-F59B-493F-88DC-02AC1313B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81" y="421201"/>
            <a:ext cx="471588" cy="77868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4C92D2-08ED-478C-B673-D2860B071B0A}"/>
              </a:ext>
            </a:extLst>
          </p:cNvPr>
          <p:cNvSpPr/>
          <p:nvPr/>
        </p:nvSpPr>
        <p:spPr>
          <a:xfrm>
            <a:off x="323850" y="4236018"/>
            <a:ext cx="3981450" cy="1278222"/>
          </a:xfrm>
          <a:prstGeom prst="roundRect">
            <a:avLst/>
          </a:prstGeom>
          <a:solidFill>
            <a:srgbClr val="7CC6F9"/>
          </a:solidFill>
          <a:ln w="57150"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A7BDA-3A98-48CA-B85E-DC6A917A2385}"/>
              </a:ext>
            </a:extLst>
          </p:cNvPr>
          <p:cNvSpPr txBox="1"/>
          <p:nvPr/>
        </p:nvSpPr>
        <p:spPr>
          <a:xfrm>
            <a:off x="582431" y="4396005"/>
            <a:ext cx="34190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C1C1C"/>
                </a:solidFill>
                <a:latin typeface="Bahnschrift" panose="020B0502040204020203" pitchFamily="34" charset="0"/>
              </a:rPr>
              <a:t>Dosen</a:t>
            </a:r>
            <a:r>
              <a:rPr lang="en-US" dirty="0">
                <a:solidFill>
                  <a:srgbClr val="1C1C1C"/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>
                <a:solidFill>
                  <a:srgbClr val="1C1C1C"/>
                </a:solidFill>
                <a:latin typeface="Bahnschrift" panose="020B0502040204020203" pitchFamily="34" charset="0"/>
              </a:rPr>
              <a:t>Pembimbing</a:t>
            </a:r>
            <a:r>
              <a:rPr lang="en-US" dirty="0">
                <a:solidFill>
                  <a:srgbClr val="1C1C1C"/>
                </a:solidFill>
                <a:latin typeface="Bahnschrift" panose="020B0502040204020203" pitchFamily="34" charset="0"/>
              </a:rPr>
              <a:t> :</a:t>
            </a:r>
          </a:p>
          <a:p>
            <a:r>
              <a:rPr lang="en-US" sz="2000" dirty="0">
                <a:solidFill>
                  <a:srgbClr val="1C1C1C"/>
                </a:solidFill>
                <a:latin typeface="Bahnschrift" panose="020B0502040204020203" pitchFamily="34" charset="0"/>
              </a:rPr>
              <a:t>Dr, </a:t>
            </a:r>
            <a:r>
              <a:rPr lang="en-US" sz="2000" dirty="0" err="1">
                <a:solidFill>
                  <a:srgbClr val="1C1C1C"/>
                </a:solidFill>
                <a:latin typeface="Bahnschrift" panose="020B0502040204020203" pitchFamily="34" charset="0"/>
              </a:rPr>
              <a:t>Yasdinul</a:t>
            </a:r>
            <a:r>
              <a:rPr lang="en-US" sz="2000" dirty="0">
                <a:solidFill>
                  <a:srgbClr val="1C1C1C"/>
                </a:solidFill>
                <a:latin typeface="Bahnschrift" panose="020B0502040204020203" pitchFamily="34" charset="0"/>
              </a:rPr>
              <a:t> Huda, </a:t>
            </a:r>
            <a:r>
              <a:rPr lang="en-US" sz="2000" dirty="0" err="1">
                <a:solidFill>
                  <a:srgbClr val="1C1C1C"/>
                </a:solidFill>
                <a:latin typeface="Bahnschrift" panose="020B0502040204020203" pitchFamily="34" charset="0"/>
              </a:rPr>
              <a:t>S.Pd</a:t>
            </a:r>
            <a:r>
              <a:rPr lang="en-US" sz="2000" dirty="0">
                <a:solidFill>
                  <a:srgbClr val="1C1C1C"/>
                </a:solidFill>
                <a:latin typeface="Bahnschrift" panose="020B0502040204020203" pitchFamily="34" charset="0"/>
              </a:rPr>
              <a:t>, MT</a:t>
            </a:r>
          </a:p>
          <a:p>
            <a:r>
              <a:rPr lang="en-ID" sz="2000" dirty="0">
                <a:solidFill>
                  <a:srgbClr val="1C1C1C"/>
                </a:solidFill>
                <a:latin typeface="Bahnschrift" panose="020B0502040204020203" pitchFamily="34" charset="0"/>
              </a:rPr>
              <a:t>NIP. 19790601 200604 1 026</a:t>
            </a:r>
          </a:p>
        </p:txBody>
      </p:sp>
      <p:pic>
        <p:nvPicPr>
          <p:cNvPr id="13" name="Google Shape;192;p35">
            <a:extLst>
              <a:ext uri="{FF2B5EF4-FFF2-40B4-BE49-F238E27FC236}">
                <a16:creationId xmlns:a16="http://schemas.microsoft.com/office/drawing/2014/main" id="{B2CE475B-D1D3-4463-9F0D-09ED76BED39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296207" y="-1936095"/>
            <a:ext cx="1667307" cy="96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61E90B-D0C9-48AE-A5E7-C8BF07F490EA}"/>
              </a:ext>
            </a:extLst>
          </p:cNvPr>
          <p:cNvSpPr/>
          <p:nvPr/>
        </p:nvSpPr>
        <p:spPr>
          <a:xfrm>
            <a:off x="5867400" y="4236018"/>
            <a:ext cx="3981450" cy="1278222"/>
          </a:xfrm>
          <a:prstGeom prst="roundRect">
            <a:avLst/>
          </a:prstGeom>
          <a:solidFill>
            <a:srgbClr val="7CC6F9"/>
          </a:solidFill>
          <a:ln w="57150"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D7151-E181-494F-AB5B-864873FCDA12}"/>
              </a:ext>
            </a:extLst>
          </p:cNvPr>
          <p:cNvSpPr txBox="1"/>
          <p:nvPr/>
        </p:nvSpPr>
        <p:spPr>
          <a:xfrm>
            <a:off x="6225948" y="4348813"/>
            <a:ext cx="3419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C1C1C"/>
                </a:solidFill>
                <a:latin typeface="Bahnschrift" panose="020B0502040204020203" pitchFamily="34" charset="0"/>
              </a:rPr>
              <a:t>Dosen</a:t>
            </a:r>
            <a:r>
              <a:rPr lang="en-US" dirty="0">
                <a:solidFill>
                  <a:srgbClr val="1C1C1C"/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>
                <a:solidFill>
                  <a:srgbClr val="1C1C1C"/>
                </a:solidFill>
                <a:latin typeface="Bahnschrift" panose="020B0502040204020203" pitchFamily="34" charset="0"/>
              </a:rPr>
              <a:t>Penelaah</a:t>
            </a:r>
            <a:r>
              <a:rPr lang="en-US" dirty="0">
                <a:solidFill>
                  <a:srgbClr val="1C1C1C"/>
                </a:solidFill>
                <a:latin typeface="Bahnschrift" panose="020B0502040204020203" pitchFamily="34" charset="0"/>
              </a:rPr>
              <a:t>:</a:t>
            </a:r>
          </a:p>
          <a:p>
            <a:r>
              <a:rPr lang="en-US" dirty="0">
                <a:solidFill>
                  <a:srgbClr val="1C1C1C"/>
                </a:solidFill>
                <a:latin typeface="Bahnschrift" panose="020B0502040204020203" pitchFamily="34" charset="0"/>
              </a:rPr>
              <a:t>1. Drs. Putra Jaya, M.T</a:t>
            </a:r>
          </a:p>
          <a:p>
            <a:r>
              <a:rPr lang="en-US" dirty="0">
                <a:solidFill>
                  <a:srgbClr val="1C1C1C"/>
                </a:solidFill>
                <a:latin typeface="Bahnschrift" panose="020B0502040204020203" pitchFamily="34" charset="0"/>
              </a:rPr>
              <a:t>2. </a:t>
            </a:r>
            <a:r>
              <a:rPr lang="en-US" dirty="0" err="1">
                <a:solidFill>
                  <a:srgbClr val="1C1C1C"/>
                </a:solidFill>
                <a:latin typeface="Bahnschrift" panose="020B0502040204020203" pitchFamily="34" charset="0"/>
              </a:rPr>
              <a:t>Syukhri</a:t>
            </a:r>
            <a:r>
              <a:rPr lang="en-US" dirty="0">
                <a:solidFill>
                  <a:srgbClr val="1C1C1C"/>
                </a:solidFill>
                <a:latin typeface="Bahnschrift" panose="020B0502040204020203" pitchFamily="34" charset="0"/>
              </a:rPr>
              <a:t>, ST., M.CIO.</a:t>
            </a:r>
            <a:endParaRPr lang="en-ID" dirty="0">
              <a:solidFill>
                <a:srgbClr val="1C1C1C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 build="p" animBg="1"/>
      <p:bldP spid="2" grpId="0"/>
      <p:bldP spid="4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4216400" y="935217"/>
            <a:ext cx="7265933" cy="136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8000" dirty="0">
                <a:latin typeface="Comic Sans MS" panose="030F0702030302020204" pitchFamily="66" charset="0"/>
              </a:rPr>
              <a:t>Kajian </a:t>
            </a:r>
            <a:r>
              <a:rPr lang="en-US" sz="8000" dirty="0" err="1">
                <a:latin typeface="Comic Sans MS" panose="030F0702030302020204" pitchFamily="66" charset="0"/>
              </a:rPr>
              <a:t>Pustaka</a:t>
            </a:r>
            <a:endParaRPr sz="8000" dirty="0">
              <a:latin typeface="Comic Sans MS" panose="030F0702030302020204" pitchFamily="66" charset="0"/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title" idx="2"/>
          </p:nvPr>
        </p:nvSpPr>
        <p:spPr>
          <a:xfrm>
            <a:off x="8450833" y="4767767"/>
            <a:ext cx="2790400" cy="136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Segoe UI Emoji" panose="020B0502040204020203" pitchFamily="34" charset="0"/>
                <a:ea typeface="Segoe UI Emoji" panose="020B0502040204020203" pitchFamily="34" charset="0"/>
              </a:rPr>
              <a:t>02</a:t>
            </a: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206" name="Google Shape;206;p37"/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948647" y="3105479"/>
            <a:ext cx="4864072" cy="298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2;p35">
            <a:extLst>
              <a:ext uri="{FF2B5EF4-FFF2-40B4-BE49-F238E27FC236}">
                <a16:creationId xmlns:a16="http://schemas.microsoft.com/office/drawing/2014/main" id="{28CFA398-A6B4-4787-900A-31C3CF75F8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23293">
            <a:off x="10522331" y="542725"/>
            <a:ext cx="1375483" cy="83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2;p35">
            <a:extLst>
              <a:ext uri="{FF2B5EF4-FFF2-40B4-BE49-F238E27FC236}">
                <a16:creationId xmlns:a16="http://schemas.microsoft.com/office/drawing/2014/main" id="{8D2FCC38-C3F6-4183-A798-6F7420620A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207940">
            <a:off x="264206" y="7587428"/>
            <a:ext cx="1391340" cy="8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0;p41">
            <a:extLst>
              <a:ext uri="{FF2B5EF4-FFF2-40B4-BE49-F238E27FC236}">
                <a16:creationId xmlns:a16="http://schemas.microsoft.com/office/drawing/2014/main" id="{AC547364-7B7A-45B2-A6F3-0CB27ECCD1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505" y="-1532533"/>
            <a:ext cx="1981903" cy="1067714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806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375600" y="831000"/>
            <a:ext cx="5720400" cy="102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D" dirty="0"/>
              <a:t>Drone</a:t>
            </a:r>
            <a:endParaRPr dirty="0"/>
          </a:p>
        </p:txBody>
      </p:sp>
      <p:sp>
        <p:nvSpPr>
          <p:cNvPr id="213" name="Google Shape;213;p38"/>
          <p:cNvSpPr txBox="1">
            <a:spLocks noGrp="1"/>
          </p:cNvSpPr>
          <p:nvPr>
            <p:ph type="subTitle" idx="1"/>
          </p:nvPr>
        </p:nvSpPr>
        <p:spPr>
          <a:xfrm>
            <a:off x="397416" y="1858599"/>
            <a:ext cx="6135905" cy="42904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SzPts val="1100"/>
              <a:buFont typeface="Wingdings" panose="05000000000000000000" pitchFamily="2" charset="2"/>
              <a:buChar char="q"/>
            </a:pPr>
            <a:r>
              <a:rPr lang="id-ID" sz="2400" b="1" i="1" dirty="0"/>
              <a:t>Drone</a:t>
            </a:r>
            <a:r>
              <a:rPr lang="id-ID" sz="2400" dirty="0"/>
              <a:t> merupakan pesawat tanpa pilot, yaitu pesawat yang dikendalikan secara otomatis melalui program komputer yang telah dirancang, melalui kendali jarak jauh dari pilot yang berada di dataran atau di kendaraan lainnya </a:t>
            </a:r>
            <a:endParaRPr lang="en-US" sz="2400" dirty="0"/>
          </a:p>
          <a:p>
            <a:pPr marL="342900" indent="-342900">
              <a:buSzPts val="1100"/>
              <a:buFont typeface="Wingdings" panose="05000000000000000000" pitchFamily="2" charset="2"/>
              <a:buChar char="q"/>
            </a:pPr>
            <a:r>
              <a:rPr lang="id-ID" sz="2400" b="1" i="1" dirty="0"/>
              <a:t>Unmanned Aerial Vehicle</a:t>
            </a:r>
            <a:r>
              <a:rPr lang="id-ID" sz="2400" b="1" dirty="0"/>
              <a:t> (UAV) </a:t>
            </a:r>
            <a:r>
              <a:rPr lang="id-ID" sz="2400" dirty="0"/>
              <a:t>adalah perangkat terbang yang dapat menerbangi jalur yang telah ditentukan sebelumnya dengan bantuan autopilot dan koordinat GPS</a:t>
            </a:r>
            <a:endParaRPr sz="2400" dirty="0"/>
          </a:p>
        </p:txBody>
      </p:sp>
      <p:pic>
        <p:nvPicPr>
          <p:cNvPr id="214" name="Google Shape;214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271" r="26352"/>
          <a:stretch/>
        </p:blipFill>
        <p:spPr>
          <a:xfrm>
            <a:off x="6771200" y="831000"/>
            <a:ext cx="4470000" cy="5196000"/>
          </a:xfrm>
          <a:prstGeom prst="roundRect">
            <a:avLst>
              <a:gd name="adj" fmla="val 0"/>
            </a:avLst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8EC3C8-122E-4E59-995D-5E08396FFF5D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6" name="Google Shape;206;p37">
            <a:extLst>
              <a:ext uri="{FF2B5EF4-FFF2-40B4-BE49-F238E27FC236}">
                <a16:creationId xmlns:a16="http://schemas.microsoft.com/office/drawing/2014/main" id="{457FEA78-34E0-44BA-A31E-681EDAADCB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900000">
            <a:off x="-4439880" y="-654148"/>
            <a:ext cx="1963482" cy="136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6;p37">
            <a:extLst>
              <a:ext uri="{FF2B5EF4-FFF2-40B4-BE49-F238E27FC236}">
                <a16:creationId xmlns:a16="http://schemas.microsoft.com/office/drawing/2014/main" id="{92FD790D-2B2D-4299-8FF5-E0681B1669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900000">
            <a:off x="-4051720" y="6325450"/>
            <a:ext cx="2519173" cy="16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4;p39">
            <a:extLst>
              <a:ext uri="{FF2B5EF4-FFF2-40B4-BE49-F238E27FC236}">
                <a16:creationId xmlns:a16="http://schemas.microsoft.com/office/drawing/2014/main" id="{98A398A4-9090-4D0A-AA68-33A3D46802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6611" y="-2050774"/>
            <a:ext cx="1962689" cy="11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2;p35">
            <a:extLst>
              <a:ext uri="{FF2B5EF4-FFF2-40B4-BE49-F238E27FC236}">
                <a16:creationId xmlns:a16="http://schemas.microsoft.com/office/drawing/2014/main" id="{E820CA0D-9E9A-4C19-A7D0-8DE8EEFAA6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14448">
            <a:off x="13509925" y="4978309"/>
            <a:ext cx="1375483" cy="83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06;p37">
            <a:extLst>
              <a:ext uri="{FF2B5EF4-FFF2-40B4-BE49-F238E27FC236}">
                <a16:creationId xmlns:a16="http://schemas.microsoft.com/office/drawing/2014/main" id="{790E9287-29D8-4F55-9EEE-18F5711B6E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4;p39">
            <a:extLst>
              <a:ext uri="{FF2B5EF4-FFF2-40B4-BE49-F238E27FC236}">
                <a16:creationId xmlns:a16="http://schemas.microsoft.com/office/drawing/2014/main" id="{68165FB2-7428-4A95-99B1-B9EE39E836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469557" y="994994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latin typeface="Sitka Text" panose="02000505000000020004" pitchFamily="2" charset="0"/>
              </a:rPr>
              <a:t>Jenis-jenis</a:t>
            </a:r>
            <a:r>
              <a:rPr lang="en" sz="4000" dirty="0"/>
              <a:t> d</a:t>
            </a:r>
            <a:r>
              <a:rPr lang="en-ID" sz="4000" dirty="0" err="1"/>
              <a:t>rone</a:t>
            </a:r>
            <a:endParaRPr sz="4000" dirty="0"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3"/>
          </p:nvPr>
        </p:nvSpPr>
        <p:spPr>
          <a:xfrm>
            <a:off x="7233329" y="1855010"/>
            <a:ext cx="37036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indent="-457200">
              <a:buFont typeface="Wingdings" panose="05000000000000000000" pitchFamily="2" charset="2"/>
              <a:buChar char="§"/>
            </a:pPr>
            <a:r>
              <a:rPr lang="en-ID" dirty="0"/>
              <a:t>Rotary Wing</a:t>
            </a:r>
            <a:endParaRPr dirty="0"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4"/>
          </p:nvPr>
        </p:nvSpPr>
        <p:spPr>
          <a:xfrm>
            <a:off x="1966495" y="1793826"/>
            <a:ext cx="37036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indent="-457200">
              <a:buFont typeface="Wingdings" panose="05000000000000000000" pitchFamily="2" charset="2"/>
              <a:buChar char="§"/>
            </a:pPr>
            <a:r>
              <a:rPr lang="en-ID" dirty="0"/>
              <a:t>Fixed Wing</a:t>
            </a:r>
            <a:endParaRPr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36D8ED-DBFC-49C4-AB9D-6745C2B46B88}"/>
              </a:ext>
            </a:extLst>
          </p:cNvPr>
          <p:cNvSpPr/>
          <p:nvPr/>
        </p:nvSpPr>
        <p:spPr>
          <a:xfrm>
            <a:off x="1309292" y="1757686"/>
            <a:ext cx="3969556" cy="41657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92B81E-2E5B-4951-A7B4-6DDB768ECC0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8045" y="2585384"/>
            <a:ext cx="4752051" cy="304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7F5738-F89B-47D0-A78B-82343D369F1A}"/>
              </a:ext>
            </a:extLst>
          </p:cNvPr>
          <p:cNvSpPr/>
          <p:nvPr/>
        </p:nvSpPr>
        <p:spPr>
          <a:xfrm>
            <a:off x="6842082" y="1795786"/>
            <a:ext cx="3587379" cy="41657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A82B5D-F380-4B77-A7DC-C9EA8A09F21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317" y="2585384"/>
            <a:ext cx="4490250" cy="304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title"/>
          </p:nvPr>
        </p:nvSpPr>
        <p:spPr>
          <a:xfrm>
            <a:off x="347114" y="942332"/>
            <a:ext cx="6650000" cy="8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D" dirty="0" err="1">
                <a:latin typeface="Sitka Text" panose="02000505000000020004" pitchFamily="2" charset="0"/>
              </a:rPr>
              <a:t>Sistem</a:t>
            </a:r>
            <a:r>
              <a:rPr lang="en-ID" dirty="0">
                <a:latin typeface="Sitka Text" panose="02000505000000020004" pitchFamily="2" charset="0"/>
              </a:rPr>
              <a:t> </a:t>
            </a:r>
            <a:r>
              <a:rPr lang="en-ID" dirty="0" err="1">
                <a:latin typeface="Sitka Text" panose="02000505000000020004" pitchFamily="2" charset="0"/>
              </a:rPr>
              <a:t>Kerja</a:t>
            </a:r>
            <a:r>
              <a:rPr lang="en-ID" dirty="0">
                <a:latin typeface="Sitka Text" panose="02000505000000020004" pitchFamily="2" charset="0"/>
              </a:rPr>
              <a:t> Drone</a:t>
            </a:r>
            <a:endParaRPr dirty="0">
              <a:latin typeface="Sitka Text" panose="02000505000000020004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0C14B7-7E9D-40FF-9D60-4A0784B2086A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CDDC68-75CA-4CDF-83FC-271BC6CF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7" y="1973503"/>
            <a:ext cx="3048890" cy="2620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D4C03F-E22A-41BD-BCDF-AFEF07F77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84854" y="3168758"/>
            <a:ext cx="3489891" cy="2878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7CAAB4-F662-43A0-A9BF-BFF435CE4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39" y="1521963"/>
            <a:ext cx="4494377" cy="3293589"/>
          </a:xfrm>
          <a:prstGeom prst="rect">
            <a:avLst/>
          </a:prstGeom>
        </p:spPr>
      </p:pic>
      <p:pic>
        <p:nvPicPr>
          <p:cNvPr id="10" name="Google Shape;206;p37">
            <a:extLst>
              <a:ext uri="{FF2B5EF4-FFF2-40B4-BE49-F238E27FC236}">
                <a16:creationId xmlns:a16="http://schemas.microsoft.com/office/drawing/2014/main" id="{DCFC2583-A508-4000-B475-4E2379231A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24;p39">
            <a:extLst>
              <a:ext uri="{FF2B5EF4-FFF2-40B4-BE49-F238E27FC236}">
                <a16:creationId xmlns:a16="http://schemas.microsoft.com/office/drawing/2014/main" id="{BCC2ACFB-6BE0-45A0-8220-6F5EAD7BD34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673743-9134-4F8B-B5DD-4AF946ADD66E}"/>
              </a:ext>
            </a:extLst>
          </p:cNvPr>
          <p:cNvSpPr txBox="1"/>
          <p:nvPr/>
        </p:nvSpPr>
        <p:spPr>
          <a:xfrm>
            <a:off x="1747098" y="4579266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863AC-E8BC-4A28-9613-65E149FAE0DD}"/>
              </a:ext>
            </a:extLst>
          </p:cNvPr>
          <p:cNvSpPr txBox="1"/>
          <p:nvPr/>
        </p:nvSpPr>
        <p:spPr>
          <a:xfrm>
            <a:off x="5231626" y="2589126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0CA32-AB10-4DB6-854B-D4F6F597B32E}"/>
              </a:ext>
            </a:extLst>
          </p:cNvPr>
          <p:cNvSpPr txBox="1"/>
          <p:nvPr/>
        </p:nvSpPr>
        <p:spPr>
          <a:xfrm>
            <a:off x="9394853" y="5135982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(C)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06;p37">
            <a:extLst>
              <a:ext uri="{FF2B5EF4-FFF2-40B4-BE49-F238E27FC236}">
                <a16:creationId xmlns:a16="http://schemas.microsoft.com/office/drawing/2014/main" id="{35C24A89-F988-4F4C-A748-A30823A40F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24;p39">
            <a:extLst>
              <a:ext uri="{FF2B5EF4-FFF2-40B4-BE49-F238E27FC236}">
                <a16:creationId xmlns:a16="http://schemas.microsoft.com/office/drawing/2014/main" id="{8BEBB666-188C-4BB8-970F-EB15F666FF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>
            <a:spLocks noGrp="1"/>
          </p:cNvSpPr>
          <p:nvPr>
            <p:ph type="title"/>
          </p:nvPr>
        </p:nvSpPr>
        <p:spPr>
          <a:xfrm>
            <a:off x="347114" y="942332"/>
            <a:ext cx="6650000" cy="8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D" dirty="0">
                <a:latin typeface="Sitka Text" panose="02000505000000020004" pitchFamily="2" charset="0"/>
              </a:rPr>
              <a:t>Gerakan Dasar Drone</a:t>
            </a:r>
            <a:endParaRPr dirty="0">
              <a:latin typeface="Sitka Text" panose="02000505000000020004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0C14B7-7E9D-40FF-9D60-4A0784B2086A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8" name="Picture 7" descr="Prinsip Dasar Drone">
            <a:extLst>
              <a:ext uri="{FF2B5EF4-FFF2-40B4-BE49-F238E27FC236}">
                <a16:creationId xmlns:a16="http://schemas.microsoft.com/office/drawing/2014/main" id="{CCD66ACF-D6FA-4B09-921B-AAF08DB83E7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800" y="1791584"/>
            <a:ext cx="6906400" cy="4609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42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06;p37">
            <a:extLst>
              <a:ext uri="{FF2B5EF4-FFF2-40B4-BE49-F238E27FC236}">
                <a16:creationId xmlns:a16="http://schemas.microsoft.com/office/drawing/2014/main" id="{F3140223-9D43-489F-AC5F-89F76CC926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4;p39">
            <a:extLst>
              <a:ext uri="{FF2B5EF4-FFF2-40B4-BE49-F238E27FC236}">
                <a16:creationId xmlns:a16="http://schemas.microsoft.com/office/drawing/2014/main" id="{BD499095-8BF7-41BA-8CF2-9C282289C3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6657" y="1412545"/>
            <a:ext cx="6058243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1.  Flight Controller (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Pixhawk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56EE4B-94E8-470F-8B10-CC2EEF39644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16" y="2156641"/>
            <a:ext cx="4211809" cy="236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0A2A30-74CA-4FF3-88C0-950BCD47AFF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04" y="2156640"/>
            <a:ext cx="5208196" cy="127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15BCF2-4686-4CB7-9F27-958991D6D52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612204" y="3552382"/>
            <a:ext cx="5208196" cy="29942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F2525-D8CB-4B6C-BE41-778DB396354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179415" y="4707716"/>
            <a:ext cx="4211809" cy="18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7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6657" y="1530014"/>
            <a:ext cx="7112343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2.  Electronics Speed Controller (ESC) </a:t>
            </a: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 descr="Diagram ESC">
            <a:extLst>
              <a:ext uri="{FF2B5EF4-FFF2-40B4-BE49-F238E27FC236}">
                <a16:creationId xmlns:a16="http://schemas.microsoft.com/office/drawing/2014/main" id="{8D155FC9-2119-41AF-B41D-CF43B7E3A3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05" y="2762316"/>
            <a:ext cx="4163098" cy="21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Picture 8">
            <a:extLst>
              <a:ext uri="{FF2B5EF4-FFF2-40B4-BE49-F238E27FC236}">
                <a16:creationId xmlns:a16="http://schemas.microsoft.com/office/drawing/2014/main" id="{BA2EC009-968B-434F-A647-F2487553E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31" y="2867582"/>
            <a:ext cx="5271917" cy="21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7ADC0E-84E2-4BCF-AEB1-46C7877DBC13}"/>
              </a:ext>
            </a:extLst>
          </p:cNvPr>
          <p:cNvSpPr/>
          <p:nvPr/>
        </p:nvSpPr>
        <p:spPr>
          <a:xfrm>
            <a:off x="6788965" y="2774374"/>
            <a:ext cx="449564" cy="1559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7A639-BD11-40F3-8EA7-747443674E32}"/>
              </a:ext>
            </a:extLst>
          </p:cNvPr>
          <p:cNvSpPr/>
          <p:nvPr/>
        </p:nvSpPr>
        <p:spPr>
          <a:xfrm>
            <a:off x="8474236" y="2774374"/>
            <a:ext cx="381685" cy="1980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0F941-57D1-4144-B11F-6B57B31E019C}"/>
              </a:ext>
            </a:extLst>
          </p:cNvPr>
          <p:cNvSpPr/>
          <p:nvPr/>
        </p:nvSpPr>
        <p:spPr>
          <a:xfrm>
            <a:off x="6508380" y="4488813"/>
            <a:ext cx="515347" cy="57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946C6C-16B2-47C4-8F9B-2DF1FFFEB0E8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5688946" y="3250619"/>
            <a:ext cx="1100019" cy="1370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 Box 54">
            <a:extLst>
              <a:ext uri="{FF2B5EF4-FFF2-40B4-BE49-F238E27FC236}">
                <a16:creationId xmlns:a16="http://schemas.microsoft.com/office/drawing/2014/main" id="{93AB047E-987E-4579-B96A-547D14934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1631" y="3169524"/>
            <a:ext cx="297315" cy="43634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 Box 55">
            <a:extLst>
              <a:ext uri="{FF2B5EF4-FFF2-40B4-BE49-F238E27FC236}">
                <a16:creationId xmlns:a16="http://schemas.microsoft.com/office/drawing/2014/main" id="{744645CB-5917-4AE5-B187-69184907B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754" y="4256461"/>
            <a:ext cx="227942" cy="38923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Box 56">
            <a:extLst>
              <a:ext uri="{FF2B5EF4-FFF2-40B4-BE49-F238E27FC236}">
                <a16:creationId xmlns:a16="http://schemas.microsoft.com/office/drawing/2014/main" id="{21242D1D-D14B-412E-BAE1-29B826284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1816" y="2090090"/>
            <a:ext cx="363385" cy="45331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8D172-ADDC-4502-90BE-E3804CF1F15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862673" y="2316745"/>
            <a:ext cx="649143" cy="4968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2356B9-0923-4CFF-8DA6-DAE3650E8DDB}"/>
              </a:ext>
            </a:extLst>
          </p:cNvPr>
          <p:cNvCxnSpPr>
            <a:cxnSpLocks/>
            <a:stCxn id="20" idx="1"/>
            <a:endCxn id="3" idx="3"/>
          </p:cNvCxnSpPr>
          <p:nvPr/>
        </p:nvCxnSpPr>
        <p:spPr>
          <a:xfrm flipH="1" flipV="1">
            <a:off x="5792696" y="4451079"/>
            <a:ext cx="715684" cy="3271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11">
            <a:extLst>
              <a:ext uri="{FF2B5EF4-FFF2-40B4-BE49-F238E27FC236}">
                <a16:creationId xmlns:a16="http://schemas.microsoft.com/office/drawing/2014/main" id="{ECED711A-1D7D-4F82-BF20-F4E9EBBC0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382" y="-3825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65EBFDB5-303D-4253-929A-869BA5C9A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382" y="746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223ADBC9-697B-4BCE-A1FD-BFC381F75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382" y="13033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24" name="Google Shape;206;p37">
            <a:extLst>
              <a:ext uri="{FF2B5EF4-FFF2-40B4-BE49-F238E27FC236}">
                <a16:creationId xmlns:a16="http://schemas.microsoft.com/office/drawing/2014/main" id="{1E9ED2FB-D41E-4978-B618-614357F8C5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24;p39">
            <a:extLst>
              <a:ext uri="{FF2B5EF4-FFF2-40B4-BE49-F238E27FC236}">
                <a16:creationId xmlns:a16="http://schemas.microsoft.com/office/drawing/2014/main" id="{BED37341-F2A7-4D77-8A17-6B008D0EA2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891AE8-D8F7-4D17-857B-65361C282C63}"/>
              </a:ext>
            </a:extLst>
          </p:cNvPr>
          <p:cNvSpPr txBox="1"/>
          <p:nvPr/>
        </p:nvSpPr>
        <p:spPr>
          <a:xfrm>
            <a:off x="2249904" y="4992098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593A62-20A1-432E-9F65-146EDD7D6CFA}"/>
              </a:ext>
            </a:extLst>
          </p:cNvPr>
          <p:cNvSpPr txBox="1"/>
          <p:nvPr/>
        </p:nvSpPr>
        <p:spPr>
          <a:xfrm>
            <a:off x="8176062" y="5140525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5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6657" y="1530014"/>
            <a:ext cx="7112343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3.  Brushless DC Motor</a:t>
            </a: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ECED711A-1D7D-4F82-BF20-F4E9EBBC0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382" y="-3825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65EBFDB5-303D-4253-929A-869BA5C9A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382" y="746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223ADBC9-697B-4BCE-A1FD-BFC381F75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382" y="13033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8888E4-4E8F-45F2-9FCF-A30E7809FC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4" y="3334559"/>
            <a:ext cx="3615236" cy="203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B9B99D-EDD0-43E8-8701-A8F4E84D44E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r="22508"/>
          <a:stretch/>
        </p:blipFill>
        <p:spPr bwMode="auto">
          <a:xfrm>
            <a:off x="5431525" y="2499079"/>
            <a:ext cx="1946584" cy="18228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84E502-239A-4F78-B268-5A8313641E2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860" y="3523132"/>
            <a:ext cx="2601111" cy="203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6;p37">
            <a:extLst>
              <a:ext uri="{FF2B5EF4-FFF2-40B4-BE49-F238E27FC236}">
                <a16:creationId xmlns:a16="http://schemas.microsoft.com/office/drawing/2014/main" id="{9F92344D-92A1-4418-9D74-648E9E43750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24;p39">
            <a:extLst>
              <a:ext uri="{FF2B5EF4-FFF2-40B4-BE49-F238E27FC236}">
                <a16:creationId xmlns:a16="http://schemas.microsoft.com/office/drawing/2014/main" id="{D4A3B15E-55F7-4281-9CD4-3E8E4B330F7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26F013-BDDF-4BA6-91EE-403C8238F213}"/>
              </a:ext>
            </a:extLst>
          </p:cNvPr>
          <p:cNvSpPr txBox="1"/>
          <p:nvPr/>
        </p:nvSpPr>
        <p:spPr>
          <a:xfrm>
            <a:off x="2177470" y="2860954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 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3C3AD5-7BC1-41AA-87DA-78BBD1653331}"/>
              </a:ext>
            </a:extLst>
          </p:cNvPr>
          <p:cNvSpPr txBox="1"/>
          <p:nvPr/>
        </p:nvSpPr>
        <p:spPr>
          <a:xfrm>
            <a:off x="6168753" y="4398742"/>
            <a:ext cx="63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9D3376-7BE1-400A-AFA5-D2A85C654F9B}"/>
              </a:ext>
            </a:extLst>
          </p:cNvPr>
          <p:cNvSpPr txBox="1"/>
          <p:nvPr/>
        </p:nvSpPr>
        <p:spPr>
          <a:xfrm>
            <a:off x="9333792" y="3062053"/>
            <a:ext cx="68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(C)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06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6657" y="1485665"/>
            <a:ext cx="6058243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4.  Propeller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78DF1-7766-4604-85DF-66134703B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4" y="2219914"/>
            <a:ext cx="2480109" cy="2323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4EC39-6C49-4F8C-B328-6C7E62F26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909" y="2037279"/>
            <a:ext cx="3562210" cy="28497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057FFB-998A-442A-A2E0-18FAEF89F1B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09348" y="3429000"/>
            <a:ext cx="3691026" cy="2743647"/>
          </a:xfrm>
          <a:prstGeom prst="rect">
            <a:avLst/>
          </a:prstGeom>
        </p:spPr>
      </p:pic>
      <p:pic>
        <p:nvPicPr>
          <p:cNvPr id="10" name="Google Shape;206;p37">
            <a:extLst>
              <a:ext uri="{FF2B5EF4-FFF2-40B4-BE49-F238E27FC236}">
                <a16:creationId xmlns:a16="http://schemas.microsoft.com/office/drawing/2014/main" id="{6264D689-C3A4-422E-97A7-AB5AD0BC557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4;p39">
            <a:extLst>
              <a:ext uri="{FF2B5EF4-FFF2-40B4-BE49-F238E27FC236}">
                <a16:creationId xmlns:a16="http://schemas.microsoft.com/office/drawing/2014/main" id="{8C6DB124-B68F-4090-820E-6F80FEC4504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ABE21-5D3D-4929-B286-E6B8BBE79246}"/>
              </a:ext>
            </a:extLst>
          </p:cNvPr>
          <p:cNvSpPr txBox="1"/>
          <p:nvPr/>
        </p:nvSpPr>
        <p:spPr>
          <a:xfrm>
            <a:off x="1740959" y="4623796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 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1D144-6FBF-4BD9-A928-0C81804B7604}"/>
              </a:ext>
            </a:extLst>
          </p:cNvPr>
          <p:cNvSpPr txBox="1"/>
          <p:nvPr/>
        </p:nvSpPr>
        <p:spPr>
          <a:xfrm>
            <a:off x="5415801" y="2966163"/>
            <a:ext cx="63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765F2-C71B-4BD0-9CAA-09C963A501C2}"/>
              </a:ext>
            </a:extLst>
          </p:cNvPr>
          <p:cNvSpPr txBox="1"/>
          <p:nvPr/>
        </p:nvSpPr>
        <p:spPr>
          <a:xfrm>
            <a:off x="9796665" y="4998734"/>
            <a:ext cx="68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(C)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06;p37">
            <a:extLst>
              <a:ext uri="{FF2B5EF4-FFF2-40B4-BE49-F238E27FC236}">
                <a16:creationId xmlns:a16="http://schemas.microsoft.com/office/drawing/2014/main" id="{1511FEF4-D5EB-4713-883B-074AA853C6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0589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4;p39">
            <a:extLst>
              <a:ext uri="{FF2B5EF4-FFF2-40B4-BE49-F238E27FC236}">
                <a16:creationId xmlns:a16="http://schemas.microsoft.com/office/drawing/2014/main" id="{BB63EDF8-853A-4805-AD3B-43215998CB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071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6657" y="1485665"/>
            <a:ext cx="7082526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5.  Power Distribution Board (PDB)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89C9C-D569-439D-9FBF-C3DAE8900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92" y="2229760"/>
            <a:ext cx="3635559" cy="4026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7F492F-09CC-4A48-BD2E-5774133DCBD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45816" y="2153112"/>
            <a:ext cx="4752284" cy="41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012DA-A984-42F8-8A3A-D72CBE68EB29}"/>
              </a:ext>
            </a:extLst>
          </p:cNvPr>
          <p:cNvSpPr txBox="1"/>
          <p:nvPr/>
        </p:nvSpPr>
        <p:spPr>
          <a:xfrm>
            <a:off x="2744262" y="6313301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 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03E00-5E32-41B1-B201-DE4C9CAC2504}"/>
              </a:ext>
            </a:extLst>
          </p:cNvPr>
          <p:cNvSpPr txBox="1"/>
          <p:nvPr/>
        </p:nvSpPr>
        <p:spPr>
          <a:xfrm>
            <a:off x="7505539" y="6360213"/>
            <a:ext cx="63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7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E886861-8693-4BD7-81AD-D6ADD3D008A3}"/>
              </a:ext>
            </a:extLst>
          </p:cNvPr>
          <p:cNvSpPr/>
          <p:nvPr/>
        </p:nvSpPr>
        <p:spPr>
          <a:xfrm>
            <a:off x="1468350" y="5150924"/>
            <a:ext cx="6186012" cy="747844"/>
          </a:xfrm>
          <a:prstGeom prst="roundRect">
            <a:avLst/>
          </a:prstGeom>
          <a:solidFill>
            <a:srgbClr val="68A3E1">
              <a:alpha val="70000"/>
            </a:srgbClr>
          </a:solidFill>
          <a:ln w="57150"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E469-BE77-4ABF-B886-BAA5CECE49A8}"/>
              </a:ext>
            </a:extLst>
          </p:cNvPr>
          <p:cNvSpPr/>
          <p:nvPr/>
        </p:nvSpPr>
        <p:spPr>
          <a:xfrm>
            <a:off x="1434249" y="3855165"/>
            <a:ext cx="7017943" cy="747845"/>
          </a:xfrm>
          <a:prstGeom prst="roundRect">
            <a:avLst/>
          </a:prstGeom>
          <a:solidFill>
            <a:srgbClr val="68A3E1">
              <a:alpha val="70000"/>
            </a:srgbClr>
          </a:solidFill>
          <a:ln w="57150"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A0314D-4500-4F67-9665-91488ECC893C}"/>
              </a:ext>
            </a:extLst>
          </p:cNvPr>
          <p:cNvSpPr/>
          <p:nvPr/>
        </p:nvSpPr>
        <p:spPr>
          <a:xfrm>
            <a:off x="1376103" y="2292959"/>
            <a:ext cx="8332346" cy="905340"/>
          </a:xfrm>
          <a:prstGeom prst="roundRect">
            <a:avLst/>
          </a:prstGeom>
          <a:solidFill>
            <a:srgbClr val="68A3E1">
              <a:alpha val="69000"/>
            </a:srgbClr>
          </a:solidFill>
          <a:ln w="57150">
            <a:solidFill>
              <a:schemeClr val="accen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3"/>
          </p:nvPr>
        </p:nvSpPr>
        <p:spPr>
          <a:xfrm>
            <a:off x="1461530" y="5050464"/>
            <a:ext cx="6183135" cy="5368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id-ID" sz="2200" dirty="0"/>
              <a:t>Metode untuk</a:t>
            </a:r>
            <a:r>
              <a:rPr lang="en-US" sz="2200" dirty="0"/>
              <a:t> </a:t>
            </a:r>
            <a:r>
              <a:rPr lang="id-ID" sz="2200" dirty="0"/>
              <a:t>perancangan alat </a:t>
            </a:r>
            <a:r>
              <a:rPr lang="id-ID" sz="2200" i="1" dirty="0"/>
              <a:t>drone</a:t>
            </a:r>
            <a:r>
              <a:rPr lang="id-ID" sz="2200" dirty="0"/>
              <a:t> hexacopter penyemprotan </a:t>
            </a:r>
            <a:r>
              <a:rPr lang="en-US" sz="2200" dirty="0" err="1"/>
              <a:t>cairan</a:t>
            </a:r>
            <a:r>
              <a:rPr lang="id-ID" sz="2200" dirty="0"/>
              <a:t> pestisida</a:t>
            </a:r>
            <a:r>
              <a:rPr lang="en-US" sz="2200" dirty="0"/>
              <a:t> </a:t>
            </a:r>
            <a:r>
              <a:rPr lang="en-US" sz="2200" dirty="0" err="1"/>
              <a:t>otomatis</a:t>
            </a:r>
            <a:endParaRPr sz="2200"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1"/>
          </p:nvPr>
        </p:nvSpPr>
        <p:spPr>
          <a:xfrm>
            <a:off x="1427900" y="2280546"/>
            <a:ext cx="8668600" cy="10409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200" dirty="0" err="1"/>
              <a:t>Penjelasan</a:t>
            </a:r>
            <a:r>
              <a:rPr lang="en-US" sz="2200" dirty="0"/>
              <a:t> </a:t>
            </a:r>
            <a:r>
              <a:rPr lang="en-US" sz="2200" dirty="0" err="1"/>
              <a:t>mengenai</a:t>
            </a:r>
            <a:r>
              <a:rPr lang="en-US" sz="2200" dirty="0"/>
              <a:t> L</a:t>
            </a:r>
            <a:r>
              <a:rPr lang="en-ID" sz="2200" dirty="0" err="1"/>
              <a:t>atar</a:t>
            </a:r>
            <a:r>
              <a:rPr lang="en-ID" sz="2200" dirty="0"/>
              <a:t> </a:t>
            </a:r>
            <a:r>
              <a:rPr lang="en-ID" sz="2200" dirty="0" err="1"/>
              <a:t>belakang</a:t>
            </a:r>
            <a:r>
              <a:rPr lang="en-ID" sz="2200" dirty="0"/>
              <a:t>, </a:t>
            </a:r>
            <a:r>
              <a:rPr lang="en-ID" sz="2200" dirty="0" err="1"/>
              <a:t>Identifikasi</a:t>
            </a:r>
            <a:r>
              <a:rPr lang="en-ID" sz="2200" dirty="0"/>
              <a:t> </a:t>
            </a:r>
            <a:r>
              <a:rPr lang="en-ID" sz="2200" dirty="0" err="1"/>
              <a:t>masalah</a:t>
            </a:r>
            <a:r>
              <a:rPr lang="en-ID" sz="2200" dirty="0"/>
              <a:t>, Batasan </a:t>
            </a:r>
            <a:r>
              <a:rPr lang="en-ID" sz="2200" dirty="0" err="1"/>
              <a:t>masalah</a:t>
            </a:r>
            <a:r>
              <a:rPr lang="en-ID" sz="2200" dirty="0"/>
              <a:t>, </a:t>
            </a:r>
            <a:r>
              <a:rPr lang="en-ID" sz="2200" dirty="0" err="1"/>
              <a:t>Rumusan</a:t>
            </a:r>
            <a:r>
              <a:rPr lang="en-ID" sz="2200" dirty="0"/>
              <a:t> </a:t>
            </a:r>
            <a:r>
              <a:rPr lang="en-ID" sz="2200" dirty="0" err="1"/>
              <a:t>masalah</a:t>
            </a:r>
            <a:r>
              <a:rPr lang="en-ID" sz="2200" dirty="0"/>
              <a:t>, </a:t>
            </a:r>
            <a:r>
              <a:rPr lang="en-ID" sz="2200" dirty="0" err="1"/>
              <a:t>Tujuan</a:t>
            </a:r>
            <a:r>
              <a:rPr lang="en-ID" sz="2200" dirty="0"/>
              <a:t> </a:t>
            </a:r>
            <a:r>
              <a:rPr lang="en-ID" sz="2200" dirty="0" err="1"/>
              <a:t>Penelitian</a:t>
            </a:r>
            <a:r>
              <a:rPr lang="en-ID" sz="2200" dirty="0"/>
              <a:t> dan </a:t>
            </a:r>
            <a:r>
              <a:rPr lang="en-ID" sz="2200" dirty="0" err="1"/>
              <a:t>manfaat</a:t>
            </a:r>
            <a:r>
              <a:rPr lang="en-ID" sz="2200" dirty="0"/>
              <a:t> </a:t>
            </a:r>
            <a:r>
              <a:rPr lang="en-ID" sz="2200" dirty="0" err="1"/>
              <a:t>penelitian</a:t>
            </a:r>
            <a:endParaRPr sz="2200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2"/>
          </p:nvPr>
        </p:nvSpPr>
        <p:spPr>
          <a:xfrm>
            <a:off x="1449300" y="3769168"/>
            <a:ext cx="6618887" cy="6692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ID" sz="2200" dirty="0"/>
              <a:t>K</a:t>
            </a:r>
            <a:r>
              <a:rPr lang="en" sz="2200" dirty="0"/>
              <a:t>aj</a:t>
            </a:r>
            <a:r>
              <a:rPr lang="en-ID" sz="2200" dirty="0" err="1"/>
              <a:t>ian</a:t>
            </a:r>
            <a:r>
              <a:rPr lang="en-ID" sz="2200" dirty="0"/>
              <a:t> </a:t>
            </a:r>
            <a:r>
              <a:rPr lang="en-ID" sz="2200" dirty="0" err="1"/>
              <a:t>pustaka</a:t>
            </a:r>
            <a:r>
              <a:rPr lang="en-ID" sz="2200" dirty="0"/>
              <a:t> </a:t>
            </a:r>
            <a:r>
              <a:rPr lang="en-ID" sz="2200" dirty="0" err="1"/>
              <a:t>merupakan</a:t>
            </a:r>
            <a:r>
              <a:rPr lang="en-ID" sz="2200" dirty="0"/>
              <a:t> </a:t>
            </a:r>
            <a:r>
              <a:rPr lang="en-ID" sz="2200" dirty="0" err="1"/>
              <a:t>kajian</a:t>
            </a:r>
            <a:r>
              <a:rPr lang="en-ID" sz="2200" dirty="0"/>
              <a:t> </a:t>
            </a:r>
            <a:r>
              <a:rPr lang="en-ID" sz="2200" dirty="0" err="1"/>
              <a:t>teori</a:t>
            </a:r>
            <a:r>
              <a:rPr lang="en-ID" sz="2200" dirty="0"/>
              <a:t> yang </a:t>
            </a:r>
            <a:r>
              <a:rPr lang="en-ID" sz="2200" dirty="0" err="1"/>
              <a:t>dibutuhkan</a:t>
            </a:r>
            <a:r>
              <a:rPr lang="en-ID" sz="2200" dirty="0"/>
              <a:t> pada </a:t>
            </a:r>
            <a:r>
              <a:rPr lang="en-ID" sz="2200" dirty="0" err="1"/>
              <a:t>penelitian</a:t>
            </a:r>
            <a:r>
              <a:rPr lang="en-ID" sz="2200" dirty="0"/>
              <a:t> </a:t>
            </a:r>
            <a:r>
              <a:rPr lang="en-ID" sz="2200" dirty="0" err="1"/>
              <a:t>ini</a:t>
            </a:r>
            <a:endParaRPr sz="2200" dirty="0"/>
          </a:p>
        </p:txBody>
      </p:sp>
      <p:sp>
        <p:nvSpPr>
          <p:cNvPr id="177" name="Google Shape;177;p35"/>
          <p:cNvSpPr txBox="1">
            <a:spLocks noGrp="1"/>
          </p:cNvSpPr>
          <p:nvPr>
            <p:ph type="title" idx="5"/>
          </p:nvPr>
        </p:nvSpPr>
        <p:spPr>
          <a:xfrm>
            <a:off x="1427900" y="1843500"/>
            <a:ext cx="979200" cy="4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01.</a:t>
            </a:r>
            <a:endParaRPr sz="3600" dirty="0"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 idx="6"/>
          </p:nvPr>
        </p:nvSpPr>
        <p:spPr>
          <a:xfrm>
            <a:off x="1458653" y="4735747"/>
            <a:ext cx="979200" cy="4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/>
              <a:t>03.</a:t>
            </a:r>
            <a:endParaRPr sz="3600"/>
          </a:p>
        </p:txBody>
      </p:sp>
      <p:sp>
        <p:nvSpPr>
          <p:cNvPr id="179" name="Google Shape;179;p35"/>
          <p:cNvSpPr txBox="1">
            <a:spLocks noGrp="1"/>
          </p:cNvSpPr>
          <p:nvPr>
            <p:ph type="title" idx="7"/>
          </p:nvPr>
        </p:nvSpPr>
        <p:spPr>
          <a:xfrm>
            <a:off x="1449300" y="3405554"/>
            <a:ext cx="979200" cy="4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02.</a:t>
            </a:r>
            <a:endParaRPr sz="3600" dirty="0"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9"/>
          </p:nvPr>
        </p:nvSpPr>
        <p:spPr>
          <a:xfrm>
            <a:off x="2234300" y="1843495"/>
            <a:ext cx="5026000" cy="4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2800" dirty="0"/>
              <a:t>PENDAHULUAN</a:t>
            </a:r>
            <a:endParaRPr sz="2800"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subTitle" idx="13"/>
          </p:nvPr>
        </p:nvSpPr>
        <p:spPr>
          <a:xfrm>
            <a:off x="2255700" y="3405555"/>
            <a:ext cx="5026000" cy="4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ID" sz="2800" dirty="0"/>
              <a:t>KAJIAN PUSTAKA</a:t>
            </a:r>
            <a:endParaRPr sz="2800" dirty="0"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14"/>
          </p:nvPr>
        </p:nvSpPr>
        <p:spPr>
          <a:xfrm>
            <a:off x="2265053" y="4735743"/>
            <a:ext cx="5026000" cy="4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2800" dirty="0"/>
              <a:t>METODOLOGI </a:t>
            </a:r>
            <a:r>
              <a:rPr lang="en-ID" sz="2800" dirty="0"/>
              <a:t>PENELITIAN</a:t>
            </a:r>
            <a:endParaRPr sz="2800" dirty="0"/>
          </a:p>
        </p:txBody>
      </p:sp>
      <p:cxnSp>
        <p:nvCxnSpPr>
          <p:cNvPr id="185" name="Google Shape;185;p35"/>
          <p:cNvCxnSpPr>
            <a:stCxn id="186" idx="0"/>
            <a:endCxn id="187" idx="2"/>
          </p:cNvCxnSpPr>
          <p:nvPr/>
        </p:nvCxnSpPr>
        <p:spPr>
          <a:xfrm flipH="1" flipV="1">
            <a:off x="1194500" y="2193495"/>
            <a:ext cx="21400" cy="13120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5"/>
          <p:cNvCxnSpPr>
            <a:stCxn id="190" idx="0"/>
            <a:endCxn id="186" idx="2"/>
          </p:cNvCxnSpPr>
          <p:nvPr/>
        </p:nvCxnSpPr>
        <p:spPr>
          <a:xfrm flipH="1" flipV="1">
            <a:off x="1215900" y="3769168"/>
            <a:ext cx="9353" cy="114949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099" y="4343916"/>
            <a:ext cx="3120701" cy="235729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5"/>
          <p:cNvSpPr/>
          <p:nvPr/>
        </p:nvSpPr>
        <p:spPr>
          <a:xfrm>
            <a:off x="1062700" y="1929895"/>
            <a:ext cx="263600" cy="26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/>
          </a:p>
        </p:txBody>
      </p:sp>
      <p:sp>
        <p:nvSpPr>
          <p:cNvPr id="186" name="Google Shape;186;p35"/>
          <p:cNvSpPr/>
          <p:nvPr/>
        </p:nvSpPr>
        <p:spPr>
          <a:xfrm>
            <a:off x="1084100" y="3505568"/>
            <a:ext cx="263600" cy="26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/>
          </a:p>
        </p:txBody>
      </p:sp>
      <p:sp>
        <p:nvSpPr>
          <p:cNvPr id="190" name="Google Shape;190;p35"/>
          <p:cNvSpPr/>
          <p:nvPr/>
        </p:nvSpPr>
        <p:spPr>
          <a:xfrm>
            <a:off x="1093453" y="4918665"/>
            <a:ext cx="263600" cy="26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800"/>
          </a:p>
        </p:txBody>
      </p:sp>
      <p:pic>
        <p:nvPicPr>
          <p:cNvPr id="18" name="Google Shape;206;p37">
            <a:extLst>
              <a:ext uri="{FF2B5EF4-FFF2-40B4-BE49-F238E27FC236}">
                <a16:creationId xmlns:a16="http://schemas.microsoft.com/office/drawing/2014/main" id="{6604DA4F-486B-42FA-9080-5EE82A2DAB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900000">
            <a:off x="12965042" y="-4487568"/>
            <a:ext cx="2475608" cy="11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8;p33">
            <a:extLst>
              <a:ext uri="{FF2B5EF4-FFF2-40B4-BE49-F238E27FC236}">
                <a16:creationId xmlns:a16="http://schemas.microsoft.com/office/drawing/2014/main" id="{40CF0BDB-ABB7-443C-AD9B-D828F46FF8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549" y="5752507"/>
            <a:ext cx="1917911" cy="1019898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23" name="Google Shape;158;p33">
            <a:extLst>
              <a:ext uri="{FF2B5EF4-FFF2-40B4-BE49-F238E27FC236}">
                <a16:creationId xmlns:a16="http://schemas.microsoft.com/office/drawing/2014/main" id="{DC5EE278-7433-4693-9E00-0B41A07DEAC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7" y="182164"/>
            <a:ext cx="2227923" cy="1340065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25" name="Google Shape;158;p33">
            <a:extLst>
              <a:ext uri="{FF2B5EF4-FFF2-40B4-BE49-F238E27FC236}">
                <a16:creationId xmlns:a16="http://schemas.microsoft.com/office/drawing/2014/main" id="{52E67723-32CC-42A1-974B-8A3A59203C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2557" y="-2204951"/>
            <a:ext cx="1320486" cy="566652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06;p37">
            <a:extLst>
              <a:ext uri="{FF2B5EF4-FFF2-40B4-BE49-F238E27FC236}">
                <a16:creationId xmlns:a16="http://schemas.microsoft.com/office/drawing/2014/main" id="{B27C40A4-F992-4A45-8974-5AB3EC78F8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4;p39">
            <a:extLst>
              <a:ext uri="{FF2B5EF4-FFF2-40B4-BE49-F238E27FC236}">
                <a16:creationId xmlns:a16="http://schemas.microsoft.com/office/drawing/2014/main" id="{80720482-7F29-4E5C-B4AC-C4D86A938D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6657" y="1485665"/>
            <a:ext cx="7082526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6.  Li-Po Battery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 descr="lipo battery guide">
            <a:extLst>
              <a:ext uri="{FF2B5EF4-FFF2-40B4-BE49-F238E27FC236}">
                <a16:creationId xmlns:a16="http://schemas.microsoft.com/office/drawing/2014/main" id="{6BB92B3F-B35F-483C-B78E-4F9753B8BE0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05" y="2314225"/>
            <a:ext cx="5062330" cy="391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Promo Hardcase Lipo 4s 14.8v 7200mah 80c Onbo Power. - Multivariasi  Multicolor Diskon 23% di Seller Marimain Store - Duren Tiga, Kota Jakarta  Selatan | Blibli">
            <a:extLst>
              <a:ext uri="{FF2B5EF4-FFF2-40B4-BE49-F238E27FC236}">
                <a16:creationId xmlns:a16="http://schemas.microsoft.com/office/drawing/2014/main" id="{9609CD1B-FC25-49FE-8CAB-A7416E5EBD2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2" b="11980"/>
          <a:stretch/>
        </p:blipFill>
        <p:spPr bwMode="auto">
          <a:xfrm>
            <a:off x="980386" y="2414157"/>
            <a:ext cx="4304671" cy="33405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3F37B-F819-4F76-8AD9-CFF1F18E1802}"/>
              </a:ext>
            </a:extLst>
          </p:cNvPr>
          <p:cNvSpPr txBox="1"/>
          <p:nvPr/>
        </p:nvSpPr>
        <p:spPr>
          <a:xfrm>
            <a:off x="2919874" y="5960103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 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093B94-2686-413A-84F4-8EAA7BAF7BE4}"/>
              </a:ext>
            </a:extLst>
          </p:cNvPr>
          <p:cNvSpPr txBox="1"/>
          <p:nvPr/>
        </p:nvSpPr>
        <p:spPr>
          <a:xfrm>
            <a:off x="8308092" y="6360213"/>
            <a:ext cx="63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5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06;p37">
            <a:extLst>
              <a:ext uri="{FF2B5EF4-FFF2-40B4-BE49-F238E27FC236}">
                <a16:creationId xmlns:a16="http://schemas.microsoft.com/office/drawing/2014/main" id="{A82F2EA3-7AEE-4C29-AB22-B7F88DFD7C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4;p39">
            <a:extLst>
              <a:ext uri="{FF2B5EF4-FFF2-40B4-BE49-F238E27FC236}">
                <a16:creationId xmlns:a16="http://schemas.microsoft.com/office/drawing/2014/main" id="{4AEEB5E1-A80E-4AB0-BE60-3048A7C333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6657" y="1485665"/>
            <a:ext cx="7082526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7.  GPS Module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2CEF7-61EA-4A3E-80FC-07A20EEF5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12" y="2244981"/>
            <a:ext cx="3020007" cy="302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9480B-0317-4109-8D92-768F5E95B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12" y="2272704"/>
            <a:ext cx="1082330" cy="6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1E697-70A0-46D1-B8FA-D9A052D0A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27" y="1899945"/>
            <a:ext cx="4490250" cy="40949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3639D4-FCD3-47DD-B67B-6ABB3CD47E42}"/>
              </a:ext>
            </a:extLst>
          </p:cNvPr>
          <p:cNvSpPr txBox="1"/>
          <p:nvPr/>
        </p:nvSpPr>
        <p:spPr>
          <a:xfrm>
            <a:off x="1002114" y="2312151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 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1CAEC-4BEE-4FB7-B437-ACC8B0BEC1FA}"/>
              </a:ext>
            </a:extLst>
          </p:cNvPr>
          <p:cNvSpPr txBox="1"/>
          <p:nvPr/>
        </p:nvSpPr>
        <p:spPr>
          <a:xfrm>
            <a:off x="4968638" y="2127633"/>
            <a:ext cx="63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2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06;p37">
            <a:extLst>
              <a:ext uri="{FF2B5EF4-FFF2-40B4-BE49-F238E27FC236}">
                <a16:creationId xmlns:a16="http://schemas.microsoft.com/office/drawing/2014/main" id="{61BADF73-134F-4F84-B1B8-7F43F9D184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4;p39">
            <a:extLst>
              <a:ext uri="{FF2B5EF4-FFF2-40B4-BE49-F238E27FC236}">
                <a16:creationId xmlns:a16="http://schemas.microsoft.com/office/drawing/2014/main" id="{1BBFF474-2271-49CA-BE26-0D50D56F2E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6657" y="1485665"/>
            <a:ext cx="7082526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8.  Radio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Telemetri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82C23-3C72-4A87-B720-DFF63DA7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91" y="2798076"/>
            <a:ext cx="2845962" cy="338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8CB6E2-9BBA-413A-980D-194792135B1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657737" y="1593664"/>
            <a:ext cx="5129447" cy="2601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1D4BE6-D4D6-4A50-9BFB-93668D8F1D0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02" y="4489474"/>
            <a:ext cx="2845962" cy="22323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12511E-5BCF-4686-AB54-61B555F26B8A}"/>
              </a:ext>
            </a:extLst>
          </p:cNvPr>
          <p:cNvSpPr txBox="1"/>
          <p:nvPr/>
        </p:nvSpPr>
        <p:spPr>
          <a:xfrm>
            <a:off x="3377064" y="2819116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 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8844B-B6B3-489B-96C6-BDE9BEA01C1C}"/>
              </a:ext>
            </a:extLst>
          </p:cNvPr>
          <p:cNvSpPr txBox="1"/>
          <p:nvPr/>
        </p:nvSpPr>
        <p:spPr>
          <a:xfrm>
            <a:off x="9154346" y="3742031"/>
            <a:ext cx="632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E24DD-F2B0-4E95-94A4-73E09F77255D}"/>
              </a:ext>
            </a:extLst>
          </p:cNvPr>
          <p:cNvSpPr txBox="1"/>
          <p:nvPr/>
        </p:nvSpPr>
        <p:spPr>
          <a:xfrm>
            <a:off x="5786202" y="4524338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(C) 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CDD61-9F4C-4792-8F8A-92D66D1E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87" y="2377854"/>
            <a:ext cx="3615748" cy="2797316"/>
          </a:xfrm>
          <a:prstGeom prst="rect">
            <a:avLst/>
          </a:prstGeom>
        </p:spPr>
      </p:pic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6657" y="1485665"/>
            <a:ext cx="7082526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9.  Radio Remote Controller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1749BB-826C-4903-A6B5-6AD89D9EDE4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87" y="2406865"/>
            <a:ext cx="3779768" cy="276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E7B7E6-E96E-48AE-9388-ACF67607B45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44" y="2510274"/>
            <a:ext cx="5502213" cy="258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6;p37">
            <a:extLst>
              <a:ext uri="{FF2B5EF4-FFF2-40B4-BE49-F238E27FC236}">
                <a16:creationId xmlns:a16="http://schemas.microsoft.com/office/drawing/2014/main" id="{A1572041-F050-4728-A215-96A8D4292D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4;p39">
            <a:extLst>
              <a:ext uri="{FF2B5EF4-FFF2-40B4-BE49-F238E27FC236}">
                <a16:creationId xmlns:a16="http://schemas.microsoft.com/office/drawing/2014/main" id="{B039FBB6-99D0-4532-9942-6DE9EF097B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A44C3-E5F4-4B35-8C06-E9AB9316EE88}"/>
              </a:ext>
            </a:extLst>
          </p:cNvPr>
          <p:cNvSpPr txBox="1"/>
          <p:nvPr/>
        </p:nvSpPr>
        <p:spPr>
          <a:xfrm>
            <a:off x="863487" y="2457448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 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1DB31-971D-4BC2-AA8E-425EBDF37BB7}"/>
              </a:ext>
            </a:extLst>
          </p:cNvPr>
          <p:cNvSpPr txBox="1"/>
          <p:nvPr/>
        </p:nvSpPr>
        <p:spPr>
          <a:xfrm>
            <a:off x="5009680" y="4572435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 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64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126657" y="765227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Sistem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Propulsi</a:t>
            </a:r>
            <a:r>
              <a:rPr lang="en-US" sz="4000" dirty="0">
                <a:latin typeface="Sitka Text" panose="02000505000000020004" pitchFamily="2" charset="0"/>
              </a:rPr>
              <a:t> dan </a:t>
            </a:r>
            <a:r>
              <a:rPr lang="en-US" sz="4000" dirty="0" err="1">
                <a:latin typeface="Sitka Text" panose="02000505000000020004" pitchFamily="2" charset="0"/>
              </a:rPr>
              <a:t>Elektronik</a:t>
            </a:r>
            <a:r>
              <a:rPr lang="en-US" sz="4000" dirty="0">
                <a:latin typeface="Sitka Text" panose="02000505000000020004" pitchFamily="2" charset="0"/>
              </a:rPr>
              <a:t> Drone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04953" y="1586046"/>
            <a:ext cx="7082526" cy="828560"/>
          </a:xfrm>
        </p:spPr>
        <p:txBody>
          <a:bodyPr anchor="t"/>
          <a:lstStyle/>
          <a:p>
            <a:pPr marL="139700" indent="0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10.  Buzzer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ID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15CA2E-E55B-4D68-B691-91312FEC358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28" y="2314225"/>
            <a:ext cx="3191912" cy="33642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131C604C-C4ED-413E-A900-33124D918321}"/>
              </a:ext>
            </a:extLst>
          </p:cNvPr>
          <p:cNvSpPr txBox="1">
            <a:spLocks/>
          </p:cNvSpPr>
          <p:nvPr/>
        </p:nvSpPr>
        <p:spPr>
          <a:xfrm>
            <a:off x="4838920" y="1536234"/>
            <a:ext cx="7082526" cy="82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39700" indent="0"/>
            <a:r>
              <a:rPr lang="en-US" sz="32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11.  Safety Switch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en-ID" sz="3200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F55101-ABBD-469B-BC66-77DFA1C996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291" y="2281017"/>
            <a:ext cx="3191912" cy="339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6;p37">
            <a:extLst>
              <a:ext uri="{FF2B5EF4-FFF2-40B4-BE49-F238E27FC236}">
                <a16:creationId xmlns:a16="http://schemas.microsoft.com/office/drawing/2014/main" id="{94DF8F09-C916-4DCC-BF08-0D0A5B3C95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24;p39">
            <a:extLst>
              <a:ext uri="{FF2B5EF4-FFF2-40B4-BE49-F238E27FC236}">
                <a16:creationId xmlns:a16="http://schemas.microsoft.com/office/drawing/2014/main" id="{26E491F2-95CA-446A-811D-C05D924A998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13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49850" y="871754"/>
            <a:ext cx="10316800" cy="9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latin typeface="Sitka Text" panose="02000505000000020004" pitchFamily="2" charset="0"/>
              </a:rPr>
              <a:t>Perangkat</a:t>
            </a:r>
            <a:r>
              <a:rPr lang="en-US" sz="4000" dirty="0">
                <a:latin typeface="Sitka Text" panose="02000505000000020004" pitchFamily="2" charset="0"/>
              </a:rPr>
              <a:t> </a:t>
            </a:r>
            <a:r>
              <a:rPr lang="en-US" sz="4000" dirty="0" err="1">
                <a:latin typeface="Sitka Text" panose="02000505000000020004" pitchFamily="2" charset="0"/>
              </a:rPr>
              <a:t>Tambahan</a:t>
            </a:r>
            <a:endParaRPr sz="4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3A7EA5-AF75-49F8-8B61-95E52054794C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9638BB-4F87-4097-AECA-895277480D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04953" y="1586046"/>
            <a:ext cx="7082526" cy="2052642"/>
          </a:xfrm>
        </p:spPr>
        <p:txBody>
          <a:bodyPr anchor="t"/>
          <a:lstStyle/>
          <a:p>
            <a:pPr marL="654050" indent="-514350">
              <a:buAutoNum type="arabicPeriod"/>
            </a:pP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Relay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131C604C-C4ED-413E-A900-33124D918321}"/>
              </a:ext>
            </a:extLst>
          </p:cNvPr>
          <p:cNvSpPr txBox="1">
            <a:spLocks/>
          </p:cNvSpPr>
          <p:nvPr/>
        </p:nvSpPr>
        <p:spPr>
          <a:xfrm>
            <a:off x="4838920" y="1536234"/>
            <a:ext cx="7082526" cy="82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39700" indent="0"/>
            <a:endParaRPr lang="en-ID" sz="3200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78A5D1-E5CC-497A-8326-E4A04192B2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5" y="2259041"/>
            <a:ext cx="2662031" cy="172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Jual WATER PUMP/ POMPA DC 12 VOLT | Shopee Indonesia">
            <a:extLst>
              <a:ext uri="{FF2B5EF4-FFF2-40B4-BE49-F238E27FC236}">
                <a16:creationId xmlns:a16="http://schemas.microsoft.com/office/drawing/2014/main" id="{2E5B543E-D053-4930-B324-9BAF474BEFB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" t="15684" r="7596" b="16288"/>
          <a:stretch/>
        </p:blipFill>
        <p:spPr bwMode="auto">
          <a:xfrm>
            <a:off x="3811135" y="3869196"/>
            <a:ext cx="2662030" cy="21083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Subtitle 4">
            <a:extLst>
              <a:ext uri="{FF2B5EF4-FFF2-40B4-BE49-F238E27FC236}">
                <a16:creationId xmlns:a16="http://schemas.microsoft.com/office/drawing/2014/main" id="{5DBCB2BE-9817-47C1-B5CC-9DBCF99789D6}"/>
              </a:ext>
            </a:extLst>
          </p:cNvPr>
          <p:cNvSpPr txBox="1">
            <a:spLocks/>
          </p:cNvSpPr>
          <p:nvPr/>
        </p:nvSpPr>
        <p:spPr>
          <a:xfrm>
            <a:off x="3543086" y="3144838"/>
            <a:ext cx="7082526" cy="205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39700" indent="0"/>
            <a:r>
              <a:rPr lang="en-US" sz="32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2.  </a:t>
            </a:r>
            <a:r>
              <a:rPr lang="en-US" sz="3200" kern="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Waterpump</a:t>
            </a:r>
            <a:endParaRPr lang="en-US" sz="3200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D48B398E-E11E-4BCC-B242-B68A0D6A4E4A}"/>
              </a:ext>
            </a:extLst>
          </p:cNvPr>
          <p:cNvSpPr txBox="1">
            <a:spLocks/>
          </p:cNvSpPr>
          <p:nvPr/>
        </p:nvSpPr>
        <p:spPr>
          <a:xfrm>
            <a:off x="6777976" y="1639981"/>
            <a:ext cx="4010674" cy="126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39700" indent="0"/>
            <a:r>
              <a:rPr lang="en-US" sz="32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3.  Nozzle Spray</a:t>
            </a:r>
          </a:p>
        </p:txBody>
      </p:sp>
      <p:pic>
        <p:nvPicPr>
          <p:cNvPr id="18" name="Picture 17" descr="WUJIE Nozzle Spray Penyiram Taman Mobil Water Nozzle with Filter 50 mm -  WU20 - Golden - JakartaNotebook.com">
            <a:extLst>
              <a:ext uri="{FF2B5EF4-FFF2-40B4-BE49-F238E27FC236}">
                <a16:creationId xmlns:a16="http://schemas.microsoft.com/office/drawing/2014/main" id="{F735F10C-58BF-44CB-B2EE-0A23E5E372F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490" y="2531598"/>
            <a:ext cx="3172349" cy="255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6;p37">
            <a:extLst>
              <a:ext uri="{FF2B5EF4-FFF2-40B4-BE49-F238E27FC236}">
                <a16:creationId xmlns:a16="http://schemas.microsoft.com/office/drawing/2014/main" id="{F6EF66B5-6621-44F5-9D83-D1BAF275857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4;p39">
            <a:extLst>
              <a:ext uri="{FF2B5EF4-FFF2-40B4-BE49-F238E27FC236}">
                <a16:creationId xmlns:a16="http://schemas.microsoft.com/office/drawing/2014/main" id="{A07F26B2-E20C-499B-AB25-07062D8E13B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27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06;p37">
            <a:extLst>
              <a:ext uri="{FF2B5EF4-FFF2-40B4-BE49-F238E27FC236}">
                <a16:creationId xmlns:a16="http://schemas.microsoft.com/office/drawing/2014/main" id="{589F04F1-E836-4397-A0A7-523357CEC9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24;p39">
            <a:extLst>
              <a:ext uri="{FF2B5EF4-FFF2-40B4-BE49-F238E27FC236}">
                <a16:creationId xmlns:a16="http://schemas.microsoft.com/office/drawing/2014/main" id="{99BD8716-9862-47B5-B4B8-34C216B1BD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>
            <a:spLocks noGrp="1"/>
          </p:cNvSpPr>
          <p:nvPr>
            <p:ph type="title"/>
          </p:nvPr>
        </p:nvSpPr>
        <p:spPr>
          <a:xfrm>
            <a:off x="559149" y="859666"/>
            <a:ext cx="6650000" cy="8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D" dirty="0">
                <a:latin typeface="Sitka Text" panose="02000505000000020004" pitchFamily="2" charset="0"/>
              </a:rPr>
              <a:t>Ground </a:t>
            </a:r>
            <a:r>
              <a:rPr lang="en-ID" dirty="0" err="1">
                <a:latin typeface="Sitka Text" panose="02000505000000020004" pitchFamily="2" charset="0"/>
              </a:rPr>
              <a:t>Controll</a:t>
            </a:r>
            <a:r>
              <a:rPr lang="en-ID" dirty="0">
                <a:latin typeface="Sitka Text" panose="02000505000000020004" pitchFamily="2" charset="0"/>
              </a:rPr>
              <a:t> Station (GCS)</a:t>
            </a:r>
            <a:endParaRPr dirty="0">
              <a:latin typeface="Sitka Text" panose="02000505000000020004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0C14B7-7E9D-40FF-9D60-4A0784B2086A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8BDB66-A99D-41EB-96CA-0873E3884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151" y="1601616"/>
            <a:ext cx="8853697" cy="49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0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06;p37">
            <a:extLst>
              <a:ext uri="{FF2B5EF4-FFF2-40B4-BE49-F238E27FC236}">
                <a16:creationId xmlns:a16="http://schemas.microsoft.com/office/drawing/2014/main" id="{0D014050-B86D-4687-A0BE-C858CFC993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4;p39">
            <a:extLst>
              <a:ext uri="{FF2B5EF4-FFF2-40B4-BE49-F238E27FC236}">
                <a16:creationId xmlns:a16="http://schemas.microsoft.com/office/drawing/2014/main" id="{46923D36-0412-4A78-BBDC-217E786FE3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59;p42">
            <a:extLst>
              <a:ext uri="{FF2B5EF4-FFF2-40B4-BE49-F238E27FC236}">
                <a16:creationId xmlns:a16="http://schemas.microsoft.com/office/drawing/2014/main" id="{AF440326-9E8D-4814-9C1D-ED14EB2006E8}"/>
              </a:ext>
            </a:extLst>
          </p:cNvPr>
          <p:cNvSpPr txBox="1">
            <a:spLocks/>
          </p:cNvSpPr>
          <p:nvPr/>
        </p:nvSpPr>
        <p:spPr>
          <a:xfrm>
            <a:off x="198782" y="1373205"/>
            <a:ext cx="11376992" cy="469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Metode</a:t>
            </a:r>
            <a:r>
              <a:rPr lang="en-US" sz="2200" dirty="0"/>
              <a:t> </a:t>
            </a: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rencana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pendekatan</a:t>
            </a:r>
            <a:r>
              <a:rPr lang="en-US" sz="2200" dirty="0"/>
              <a:t> yang </a:t>
            </a:r>
            <a:r>
              <a:rPr lang="en-US" sz="2200" dirty="0" err="1"/>
              <a:t>digunakan</a:t>
            </a:r>
            <a:r>
              <a:rPr lang="en-US" sz="2200" dirty="0"/>
              <a:t> oleh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perangkat</a:t>
            </a:r>
            <a:r>
              <a:rPr lang="en-US" sz="2200" dirty="0"/>
              <a:t> </a:t>
            </a:r>
            <a:r>
              <a:rPr lang="en-US" sz="2200" dirty="0" err="1"/>
              <a:t>lunak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merancang</a:t>
            </a:r>
            <a:r>
              <a:rPr lang="en-US" sz="2200" dirty="0"/>
              <a:t>, </a:t>
            </a:r>
            <a:r>
              <a:rPr lang="en-US" sz="2200" dirty="0" err="1"/>
              <a:t>mengembangkan</a:t>
            </a:r>
            <a:r>
              <a:rPr lang="en-US" sz="2200" dirty="0"/>
              <a:t>, </a:t>
            </a:r>
            <a:r>
              <a:rPr lang="en-US" sz="2200" dirty="0" err="1"/>
              <a:t>menguji</a:t>
            </a:r>
            <a:r>
              <a:rPr lang="en-US" sz="2200" dirty="0"/>
              <a:t>, dan </a:t>
            </a:r>
            <a:r>
              <a:rPr lang="en-US" sz="2200" dirty="0" err="1"/>
              <a:t>menerapkan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model </a:t>
            </a:r>
            <a:r>
              <a:rPr lang="en-US" sz="2200" dirty="0" err="1"/>
              <a:t>perancangan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endParaRPr lang="en-US" sz="2200" dirty="0"/>
          </a:p>
          <a:p>
            <a:pPr lvl="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i="1" dirty="0"/>
              <a:t>Software Development Life Cycle</a:t>
            </a:r>
            <a:r>
              <a:rPr lang="en-US" sz="2200" dirty="0"/>
              <a:t> (SLDC) </a:t>
            </a:r>
            <a:r>
              <a:rPr lang="en-US" sz="2200" dirty="0" err="1"/>
              <a:t>merupakan</a:t>
            </a:r>
            <a:r>
              <a:rPr lang="en-US" sz="2200" dirty="0"/>
              <a:t> </a:t>
            </a:r>
            <a:r>
              <a:rPr lang="en-US" sz="2200" dirty="0" err="1"/>
              <a:t>metodologi</a:t>
            </a:r>
            <a:r>
              <a:rPr lang="en-US" sz="2200" dirty="0"/>
              <a:t> </a:t>
            </a:r>
            <a:r>
              <a:rPr lang="en-US" sz="2200" dirty="0" err="1"/>
              <a:t>umum</a:t>
            </a:r>
            <a:r>
              <a:rPr lang="en-US" sz="2200" dirty="0"/>
              <a:t> yang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mengembangkan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perangkat</a:t>
            </a:r>
            <a:r>
              <a:rPr lang="en-US" sz="2200" dirty="0"/>
              <a:t> </a:t>
            </a:r>
            <a:r>
              <a:rPr lang="en-US" sz="2200" dirty="0" err="1"/>
              <a:t>lunak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model dan </a:t>
            </a:r>
            <a:r>
              <a:rPr lang="en-US" sz="2200" dirty="0" err="1"/>
              <a:t>metodologi</a:t>
            </a:r>
            <a:r>
              <a:rPr lang="en-US" sz="2200" dirty="0"/>
              <a:t> yang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mengembangkan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perangkat</a:t>
            </a:r>
            <a:r>
              <a:rPr lang="en-US" sz="2200" dirty="0"/>
              <a:t> </a:t>
            </a:r>
            <a:r>
              <a:rPr lang="en-US" sz="2200" dirty="0" err="1"/>
              <a:t>lunak</a:t>
            </a:r>
            <a:r>
              <a:rPr lang="en-US" sz="2200" dirty="0"/>
              <a:t> </a:t>
            </a:r>
            <a:r>
              <a:rPr lang="en-US" sz="2200" dirty="0" err="1"/>
              <a:t>sebelumnya</a:t>
            </a:r>
            <a:r>
              <a:rPr lang="en-US" sz="2200" dirty="0"/>
              <a:t> </a:t>
            </a:r>
          </a:p>
          <a:p>
            <a:pPr lvl="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2200" dirty="0"/>
              <a:t>SDLC </a:t>
            </a:r>
            <a:r>
              <a:rPr lang="en-ID" sz="2200" dirty="0" err="1"/>
              <a:t>tipe</a:t>
            </a:r>
            <a:r>
              <a:rPr lang="en-ID" sz="2200" dirty="0"/>
              <a:t> waterfall </a:t>
            </a:r>
            <a:r>
              <a:rPr lang="en-ID" sz="2200" dirty="0" err="1"/>
              <a:t>adalah</a:t>
            </a:r>
            <a:r>
              <a:rPr lang="en-ID" sz="2200" dirty="0"/>
              <a:t> </a:t>
            </a:r>
            <a:r>
              <a:rPr lang="en-ID" sz="2200" dirty="0" err="1"/>
              <a:t>sebuah</a:t>
            </a:r>
            <a:r>
              <a:rPr lang="en-ID" sz="2200" dirty="0"/>
              <a:t> </a:t>
            </a:r>
            <a:r>
              <a:rPr lang="en-ID" sz="2200" dirty="0" err="1"/>
              <a:t>pendekatan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pengembangan</a:t>
            </a:r>
            <a:r>
              <a:rPr lang="en-ID" sz="2200" dirty="0"/>
              <a:t> </a:t>
            </a:r>
            <a:r>
              <a:rPr lang="en-ID" sz="2200" dirty="0" err="1"/>
              <a:t>perangkat</a:t>
            </a:r>
            <a:r>
              <a:rPr lang="en-ID" sz="2200" dirty="0"/>
              <a:t> </a:t>
            </a:r>
            <a:r>
              <a:rPr lang="en-ID" sz="2200" dirty="0" err="1"/>
              <a:t>lunak</a:t>
            </a:r>
            <a:r>
              <a:rPr lang="en-ID" sz="2200" dirty="0"/>
              <a:t> yang </a:t>
            </a:r>
            <a:r>
              <a:rPr lang="en-ID" sz="2200" dirty="0" err="1"/>
              <a:t>memiliki</a:t>
            </a:r>
            <a:r>
              <a:rPr lang="en-ID" sz="2200" dirty="0"/>
              <a:t> </a:t>
            </a:r>
            <a:r>
              <a:rPr lang="en-ID" sz="2200" dirty="0" err="1"/>
              <a:t>fase-fase</a:t>
            </a:r>
            <a:r>
              <a:rPr lang="en-ID" sz="2200" dirty="0"/>
              <a:t> yang </a:t>
            </a:r>
            <a:r>
              <a:rPr lang="en-ID" sz="2200" dirty="0" err="1"/>
              <a:t>terurut</a:t>
            </a:r>
            <a:r>
              <a:rPr lang="en-ID" sz="2200" dirty="0"/>
              <a:t>, </a:t>
            </a:r>
            <a:r>
              <a:rPr lang="en-ID" sz="2200" dirty="0" err="1"/>
              <a:t>dimana</a:t>
            </a:r>
            <a:r>
              <a:rPr lang="en-ID" sz="2200" dirty="0"/>
              <a:t> </a:t>
            </a:r>
            <a:r>
              <a:rPr lang="en-ID" sz="2200" dirty="0" err="1"/>
              <a:t>setiap</a:t>
            </a:r>
            <a:r>
              <a:rPr lang="en-ID" sz="2200" dirty="0"/>
              <a:t> </a:t>
            </a:r>
            <a:r>
              <a:rPr lang="en-ID" sz="2200" dirty="0" err="1"/>
              <a:t>fase</a:t>
            </a:r>
            <a:r>
              <a:rPr lang="en-ID" sz="2200" dirty="0"/>
              <a:t> </a:t>
            </a:r>
            <a:r>
              <a:rPr lang="en-ID" sz="2200" dirty="0" err="1"/>
              <a:t>bergantung</a:t>
            </a:r>
            <a:r>
              <a:rPr lang="en-ID" sz="2200" dirty="0"/>
              <a:t> pada </a:t>
            </a:r>
            <a:r>
              <a:rPr lang="en-ID" sz="2200" dirty="0" err="1"/>
              <a:t>penyelesaian</a:t>
            </a:r>
            <a:r>
              <a:rPr lang="en-ID" sz="2200" dirty="0"/>
              <a:t> </a:t>
            </a:r>
            <a:r>
              <a:rPr lang="en-ID" sz="2200" dirty="0" err="1"/>
              <a:t>fase</a:t>
            </a:r>
            <a:r>
              <a:rPr lang="en-ID" sz="2200" dirty="0"/>
              <a:t> </a:t>
            </a:r>
            <a:r>
              <a:rPr lang="en-ID" sz="2200" dirty="0" err="1"/>
              <a:t>sebelumnya</a:t>
            </a:r>
            <a:endParaRPr lang="en-ID" sz="22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765D18-ACBD-4139-BE0A-6473817773E3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19" name="Google Shape;241;p41">
            <a:extLst>
              <a:ext uri="{FF2B5EF4-FFF2-40B4-BE49-F238E27FC236}">
                <a16:creationId xmlns:a16="http://schemas.microsoft.com/office/drawing/2014/main" id="{A96FDCF5-4C7B-4E37-9A0E-9B7345B5FC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617" y="860213"/>
            <a:ext cx="6650000" cy="8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Sitka Text" panose="02000505000000020004" pitchFamily="2" charset="0"/>
              </a:rPr>
              <a:t>M</a:t>
            </a:r>
            <a:r>
              <a:rPr lang="en-ID" dirty="0" err="1">
                <a:latin typeface="Sitka Text" panose="02000505000000020004" pitchFamily="2" charset="0"/>
              </a:rPr>
              <a:t>etode</a:t>
            </a:r>
            <a:r>
              <a:rPr lang="en-ID" dirty="0">
                <a:latin typeface="Sitka Text" panose="02000505000000020004" pitchFamily="2" charset="0"/>
              </a:rPr>
              <a:t> </a:t>
            </a:r>
            <a:r>
              <a:rPr lang="en-ID" dirty="0" err="1">
                <a:latin typeface="Sitka Text" panose="02000505000000020004" pitchFamily="2" charset="0"/>
              </a:rPr>
              <a:t>Pengembangan</a:t>
            </a:r>
            <a:r>
              <a:rPr lang="en-ID" dirty="0">
                <a:latin typeface="Sitka Text" panose="02000505000000020004" pitchFamily="2" charset="0"/>
              </a:rPr>
              <a:t> </a:t>
            </a:r>
            <a:r>
              <a:rPr lang="en-ID" dirty="0" err="1">
                <a:latin typeface="Sitka Text" panose="02000505000000020004" pitchFamily="2" charset="0"/>
              </a:rPr>
              <a:t>Sistem</a:t>
            </a:r>
            <a:endParaRPr dirty="0">
              <a:latin typeface="Sitka Tex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06;p37">
            <a:extLst>
              <a:ext uri="{FF2B5EF4-FFF2-40B4-BE49-F238E27FC236}">
                <a16:creationId xmlns:a16="http://schemas.microsoft.com/office/drawing/2014/main" id="{C70F93B8-DD3C-4336-B64C-8E099E309D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924944" y="4968169"/>
            <a:ext cx="3713917" cy="21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4;p39">
            <a:extLst>
              <a:ext uri="{FF2B5EF4-FFF2-40B4-BE49-F238E27FC236}">
                <a16:creationId xmlns:a16="http://schemas.microsoft.com/office/drawing/2014/main" id="{1AAE53BC-25DE-47D0-A1D0-FBA37CB421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661" y="-145774"/>
            <a:ext cx="2528391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765D18-ACBD-4139-BE0A-6473817773E3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19" name="Google Shape;241;p41">
            <a:extLst>
              <a:ext uri="{FF2B5EF4-FFF2-40B4-BE49-F238E27FC236}">
                <a16:creationId xmlns:a16="http://schemas.microsoft.com/office/drawing/2014/main" id="{A96FDCF5-4C7B-4E37-9A0E-9B7345B5FC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617" y="860213"/>
            <a:ext cx="6650000" cy="8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>
                <a:latin typeface="Sitka Text" panose="02000505000000020004" pitchFamily="2" charset="0"/>
              </a:rPr>
              <a:t>Siklus</a:t>
            </a:r>
            <a:r>
              <a:rPr lang="en-US" dirty="0">
                <a:latin typeface="Sitka Text" panose="02000505000000020004" pitchFamily="2" charset="0"/>
              </a:rPr>
              <a:t> </a:t>
            </a:r>
            <a:r>
              <a:rPr lang="en-US" dirty="0" err="1">
                <a:latin typeface="Sitka Text" panose="02000505000000020004" pitchFamily="2" charset="0"/>
              </a:rPr>
              <a:t>Metode</a:t>
            </a:r>
            <a:r>
              <a:rPr lang="en-US" dirty="0">
                <a:latin typeface="Sitka Text" panose="02000505000000020004" pitchFamily="2" charset="0"/>
              </a:rPr>
              <a:t> Waterfall</a:t>
            </a:r>
            <a:endParaRPr dirty="0">
              <a:latin typeface="Sitka Text" panose="02000505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CCE4D-38A9-46E7-84BE-B81E0505C76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10678" y="1721013"/>
            <a:ext cx="6970643" cy="4045292"/>
          </a:xfrm>
          <a:prstGeom prst="rect">
            <a:avLst/>
          </a:prstGeom>
        </p:spPr>
      </p:pic>
      <p:pic>
        <p:nvPicPr>
          <p:cNvPr id="10" name="Google Shape;250;p41">
            <a:extLst>
              <a:ext uri="{FF2B5EF4-FFF2-40B4-BE49-F238E27FC236}">
                <a16:creationId xmlns:a16="http://schemas.microsoft.com/office/drawing/2014/main" id="{DAEB681F-2134-4529-9FE2-88AD77815F8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56785" y="2909575"/>
            <a:ext cx="2793115" cy="1614763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70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title"/>
          </p:nvPr>
        </p:nvSpPr>
        <p:spPr>
          <a:xfrm>
            <a:off x="347114" y="942332"/>
            <a:ext cx="6650000" cy="8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Relevan</a:t>
            </a:r>
            <a:endParaRPr dirty="0"/>
          </a:p>
        </p:txBody>
      </p:sp>
      <p:sp>
        <p:nvSpPr>
          <p:cNvPr id="242" name="Google Shape;242;p41"/>
          <p:cNvSpPr txBox="1">
            <a:spLocks noGrp="1"/>
          </p:cNvSpPr>
          <p:nvPr>
            <p:ph type="subTitle" idx="1"/>
          </p:nvPr>
        </p:nvSpPr>
        <p:spPr>
          <a:xfrm>
            <a:off x="335124" y="2397657"/>
            <a:ext cx="4389659" cy="73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id-ID" i="1" dirty="0"/>
              <a:t>Rancang bangun Prototype Drone Penyemprot Pestisida Untuk Pertanian Padi Secara Otomatis</a:t>
            </a:r>
            <a:endParaRPr dirty="0"/>
          </a:p>
        </p:txBody>
      </p:sp>
      <p:sp>
        <p:nvSpPr>
          <p:cNvPr id="243" name="Google Shape;243;p41"/>
          <p:cNvSpPr txBox="1">
            <a:spLocks noGrp="1"/>
          </p:cNvSpPr>
          <p:nvPr>
            <p:ph type="subTitle" idx="2"/>
          </p:nvPr>
        </p:nvSpPr>
        <p:spPr>
          <a:xfrm>
            <a:off x="347113" y="4619438"/>
            <a:ext cx="4277895" cy="73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id-ID" i="1" dirty="0"/>
              <a:t>Rancang Bangun Drone Quadcopter Tanpa Awak Penyiram Pupuk Tanaman</a:t>
            </a:r>
            <a:endParaRPr dirty="0"/>
          </a:p>
        </p:txBody>
      </p:sp>
      <p:sp>
        <p:nvSpPr>
          <p:cNvPr id="244" name="Google Shape;244;p41"/>
          <p:cNvSpPr txBox="1">
            <a:spLocks noGrp="1"/>
          </p:cNvSpPr>
          <p:nvPr>
            <p:ph type="subTitle" idx="3"/>
          </p:nvPr>
        </p:nvSpPr>
        <p:spPr>
          <a:xfrm>
            <a:off x="5111791" y="2363780"/>
            <a:ext cx="3736433" cy="73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id-ID" i="1" dirty="0"/>
              <a:t>Drone Untuk Deteksi Hama dan Penyemprotan Pestisida Pada Tanaman Padi</a:t>
            </a:r>
            <a:endParaRPr dirty="0"/>
          </a:p>
        </p:txBody>
      </p:sp>
      <p:sp>
        <p:nvSpPr>
          <p:cNvPr id="245" name="Google Shape;245;p41"/>
          <p:cNvSpPr txBox="1">
            <a:spLocks noGrp="1"/>
          </p:cNvSpPr>
          <p:nvPr>
            <p:ph type="subTitle" idx="4"/>
          </p:nvPr>
        </p:nvSpPr>
        <p:spPr>
          <a:xfrm>
            <a:off x="5128898" y="4604957"/>
            <a:ext cx="3736432" cy="73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id-ID" i="1" dirty="0"/>
              <a:t>Development and Evalution of Drone Mounted Sprayer For Pesticide Aplications to Crops</a:t>
            </a:r>
            <a:endParaRPr dirty="0"/>
          </a:p>
        </p:txBody>
      </p:sp>
      <p:sp>
        <p:nvSpPr>
          <p:cNvPr id="246" name="Google Shape;246;p41"/>
          <p:cNvSpPr txBox="1">
            <a:spLocks noGrp="1"/>
          </p:cNvSpPr>
          <p:nvPr>
            <p:ph type="subTitle" idx="5"/>
          </p:nvPr>
        </p:nvSpPr>
        <p:spPr>
          <a:xfrm>
            <a:off x="335125" y="2005649"/>
            <a:ext cx="3311004" cy="57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id-ID" dirty="0"/>
              <a:t>Hidayat et al., 2019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6"/>
          </p:nvPr>
        </p:nvSpPr>
        <p:spPr>
          <a:xfrm>
            <a:off x="335124" y="4194563"/>
            <a:ext cx="3790922" cy="57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id-ID" dirty="0"/>
              <a:t>Widiasari &amp; Este Dulan Agustinus S., 2020</a:t>
            </a:r>
            <a:endParaRPr dirty="0"/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7"/>
          </p:nvPr>
        </p:nvSpPr>
        <p:spPr>
          <a:xfrm>
            <a:off x="5111792" y="2004859"/>
            <a:ext cx="3351620" cy="57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id-ID" dirty="0"/>
              <a:t>Taufik et al., 2022</a:t>
            </a:r>
            <a:endParaRPr dirty="0"/>
          </a:p>
        </p:txBody>
      </p:sp>
      <p:sp>
        <p:nvSpPr>
          <p:cNvPr id="249" name="Google Shape;249;p41"/>
          <p:cNvSpPr txBox="1">
            <a:spLocks noGrp="1"/>
          </p:cNvSpPr>
          <p:nvPr>
            <p:ph type="subTitle" idx="8"/>
          </p:nvPr>
        </p:nvSpPr>
        <p:spPr>
          <a:xfrm>
            <a:off x="5128897" y="4193773"/>
            <a:ext cx="3216676" cy="57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id-ID" dirty="0"/>
              <a:t>Yallappa, D. et al., 2017</a:t>
            </a:r>
            <a:endParaRPr dirty="0"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873" y="1136103"/>
            <a:ext cx="4183766" cy="2714666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BB1B6D-6DA5-4286-97D6-E0DF8BA64D32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13" name="Google Shape;206;p37">
            <a:extLst>
              <a:ext uri="{FF2B5EF4-FFF2-40B4-BE49-F238E27FC236}">
                <a16:creationId xmlns:a16="http://schemas.microsoft.com/office/drawing/2014/main" id="{BD3E849D-23DA-455E-AC36-BF546C72E7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541333">
            <a:off x="-4270183" y="3416336"/>
            <a:ext cx="2555507" cy="141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24;p39">
            <a:extLst>
              <a:ext uri="{FF2B5EF4-FFF2-40B4-BE49-F238E27FC236}">
                <a16:creationId xmlns:a16="http://schemas.microsoft.com/office/drawing/2014/main" id="{5DFFC3A5-B3EF-4789-95D0-78A3737EE32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3339" y="-992427"/>
            <a:ext cx="2528391" cy="151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36;p40">
            <a:extLst>
              <a:ext uri="{FF2B5EF4-FFF2-40B4-BE49-F238E27FC236}">
                <a16:creationId xmlns:a16="http://schemas.microsoft.com/office/drawing/2014/main" id="{57700FFA-1D0A-47DD-84B8-C7DA6AED747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162733" y="7694596"/>
            <a:ext cx="2160423" cy="157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 idx="2"/>
          </p:nvPr>
        </p:nvSpPr>
        <p:spPr>
          <a:xfrm>
            <a:off x="8115300" y="4767767"/>
            <a:ext cx="3125933" cy="136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Segoe UI Emoji" panose="020B0502040204020203" pitchFamily="34" charset="0"/>
                <a:ea typeface="Segoe UI Emoji" panose="020B0502040204020203" pitchFamily="34" charset="0"/>
              </a:rPr>
              <a:t>01</a:t>
            </a: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206" name="Google Shape;206;p37"/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1250576">
            <a:off x="695638" y="2180661"/>
            <a:ext cx="4962035" cy="317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6;p37">
            <a:extLst>
              <a:ext uri="{FF2B5EF4-FFF2-40B4-BE49-F238E27FC236}">
                <a16:creationId xmlns:a16="http://schemas.microsoft.com/office/drawing/2014/main" id="{C622C1D8-D348-49F2-84EA-81F0CE6A3D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-5369313" y="5726002"/>
            <a:ext cx="2244202" cy="85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2;p35">
            <a:extLst>
              <a:ext uri="{FF2B5EF4-FFF2-40B4-BE49-F238E27FC236}">
                <a16:creationId xmlns:a16="http://schemas.microsoft.com/office/drawing/2014/main" id="{481CBFC7-CDE4-4C0E-BABE-E1392AD601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23293">
            <a:off x="10522331" y="542725"/>
            <a:ext cx="1375483" cy="83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8;p33">
            <a:extLst>
              <a:ext uri="{FF2B5EF4-FFF2-40B4-BE49-F238E27FC236}">
                <a16:creationId xmlns:a16="http://schemas.microsoft.com/office/drawing/2014/main" id="{D61129DB-8B97-4EC3-BCEF-F16C0E16D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227923" y="5762835"/>
            <a:ext cx="1917911" cy="1019898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11" name="Google Shape;158;p33">
            <a:extLst>
              <a:ext uri="{FF2B5EF4-FFF2-40B4-BE49-F238E27FC236}">
                <a16:creationId xmlns:a16="http://schemas.microsoft.com/office/drawing/2014/main" id="{5E631294-A64D-4785-9AFC-EB67A2DA9B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27923" y="-1519498"/>
            <a:ext cx="2227923" cy="1340065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13" name="Google Shape;204;p37">
            <a:extLst>
              <a:ext uri="{FF2B5EF4-FFF2-40B4-BE49-F238E27FC236}">
                <a16:creationId xmlns:a16="http://schemas.microsoft.com/office/drawing/2014/main" id="{38EC5705-6D75-49DC-B0B4-2B98B830F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6400" y="935217"/>
            <a:ext cx="7265933" cy="136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8000" dirty="0" err="1">
                <a:latin typeface="Comic Sans MS" panose="030F0702030302020204" pitchFamily="66" charset="0"/>
              </a:rPr>
              <a:t>Pendahuluan</a:t>
            </a:r>
            <a:endParaRPr sz="80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17" y="5465746"/>
            <a:ext cx="2160423" cy="157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50;p41">
            <a:extLst>
              <a:ext uri="{FF2B5EF4-FFF2-40B4-BE49-F238E27FC236}">
                <a16:creationId xmlns:a16="http://schemas.microsoft.com/office/drawing/2014/main" id="{F96A5EB4-EB83-49F6-8F6A-E86D9C7702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1321" y="-3204"/>
            <a:ext cx="2718971" cy="1724217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765D18-ACBD-4139-BE0A-6473817773E3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02. Kajian </a:t>
            </a:r>
            <a:r>
              <a:rPr lang="en-US" sz="2400" dirty="0" err="1">
                <a:latin typeface="Arial Black" panose="020B0A04020102020204" pitchFamily="34" charset="0"/>
              </a:rPr>
              <a:t>Pustaka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19" name="Google Shape;241;p41">
            <a:extLst>
              <a:ext uri="{FF2B5EF4-FFF2-40B4-BE49-F238E27FC236}">
                <a16:creationId xmlns:a16="http://schemas.microsoft.com/office/drawing/2014/main" id="{A96FDCF5-4C7B-4E37-9A0E-9B7345B5FC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617" y="860213"/>
            <a:ext cx="6650000" cy="8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>
                <a:latin typeface="Sitka Text" panose="02000505000000020004" pitchFamily="2" charset="0"/>
              </a:rPr>
              <a:t>Kerangka</a:t>
            </a:r>
            <a:r>
              <a:rPr lang="en-US" dirty="0">
                <a:latin typeface="Sitka Text" panose="02000505000000020004" pitchFamily="2" charset="0"/>
              </a:rPr>
              <a:t> </a:t>
            </a:r>
            <a:r>
              <a:rPr lang="en-US" dirty="0" err="1">
                <a:latin typeface="Sitka Text" panose="02000505000000020004" pitchFamily="2" charset="0"/>
              </a:rPr>
              <a:t>Konseptual</a:t>
            </a:r>
            <a:endParaRPr dirty="0">
              <a:latin typeface="Sitka Text" panose="02000505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2F348-9ECD-4DEC-B186-E0D36D57675C}"/>
              </a:ext>
            </a:extLst>
          </p:cNvPr>
          <p:cNvPicPr/>
          <p:nvPr/>
        </p:nvPicPr>
        <p:blipFill rotWithShape="1">
          <a:blip r:embed="rId5"/>
          <a:srcRect l="4953" t="5780" r="3498" b="4250"/>
          <a:stretch/>
        </p:blipFill>
        <p:spPr bwMode="auto">
          <a:xfrm>
            <a:off x="2628285" y="1520666"/>
            <a:ext cx="7279986" cy="5136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oogle Shape;206;p37">
            <a:extLst>
              <a:ext uri="{FF2B5EF4-FFF2-40B4-BE49-F238E27FC236}">
                <a16:creationId xmlns:a16="http://schemas.microsoft.com/office/drawing/2014/main" id="{7FA56BAB-6341-47E6-8E00-5ED5E56971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737" t="58394" r="13730"/>
          <a:stretch/>
        </p:blipFill>
        <p:spPr>
          <a:xfrm rot="1005890">
            <a:off x="4134485" y="26129"/>
            <a:ext cx="1844961" cy="862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83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900000">
            <a:off x="948647" y="3105479"/>
            <a:ext cx="4864072" cy="298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2;p35">
            <a:extLst>
              <a:ext uri="{FF2B5EF4-FFF2-40B4-BE49-F238E27FC236}">
                <a16:creationId xmlns:a16="http://schemas.microsoft.com/office/drawing/2014/main" id="{03A4DDC8-AB5E-40A1-AEB8-0A28BC98D6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23293">
            <a:off x="10522331" y="542725"/>
            <a:ext cx="1375483" cy="83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0;p41">
            <a:extLst>
              <a:ext uri="{FF2B5EF4-FFF2-40B4-BE49-F238E27FC236}">
                <a16:creationId xmlns:a16="http://schemas.microsoft.com/office/drawing/2014/main" id="{72780A1F-065C-4F3D-9BFD-27F46333F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9467" y="-1748800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14" name="Google Shape;204;p37">
            <a:extLst>
              <a:ext uri="{FF2B5EF4-FFF2-40B4-BE49-F238E27FC236}">
                <a16:creationId xmlns:a16="http://schemas.microsoft.com/office/drawing/2014/main" id="{E146ACD5-790A-42F4-B199-D4A697FDE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564" y="935217"/>
            <a:ext cx="10836769" cy="136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7200" dirty="0" err="1">
                <a:latin typeface="Comic Sans MS" panose="030F0702030302020204" pitchFamily="66" charset="0"/>
              </a:rPr>
              <a:t>Metodologi</a:t>
            </a:r>
            <a:r>
              <a:rPr lang="en-US" sz="7200" dirty="0">
                <a:latin typeface="Comic Sans MS" panose="030F0702030302020204" pitchFamily="66" charset="0"/>
              </a:rPr>
              <a:t> </a:t>
            </a:r>
            <a:r>
              <a:rPr lang="en-US" sz="7200" dirty="0" err="1">
                <a:latin typeface="Comic Sans MS" panose="030F0702030302020204" pitchFamily="66" charset="0"/>
              </a:rPr>
              <a:t>Penelitian</a:t>
            </a:r>
            <a:endParaRPr sz="7200" dirty="0">
              <a:latin typeface="Comic Sans MS" panose="030F0702030302020204" pitchFamily="66" charset="0"/>
            </a:endParaRPr>
          </a:p>
        </p:txBody>
      </p:sp>
      <p:sp>
        <p:nvSpPr>
          <p:cNvPr id="15" name="Google Shape;205;p37">
            <a:extLst>
              <a:ext uri="{FF2B5EF4-FFF2-40B4-BE49-F238E27FC236}">
                <a16:creationId xmlns:a16="http://schemas.microsoft.com/office/drawing/2014/main" id="{A7DD46BD-6D17-4FB6-ADA0-0D203A6911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450833" y="4767767"/>
            <a:ext cx="2790400" cy="136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Segoe UI Emoji" panose="020B0502040204020203" pitchFamily="34" charset="0"/>
                <a:ea typeface="Segoe UI Emoji" panose="020B0502040204020203" pitchFamily="34" charset="0"/>
              </a:rPr>
              <a:t>03</a:t>
            </a: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6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922" y="747161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Sitka Text" panose="02000505000000020004" pitchFamily="2" charset="0"/>
              </a:rPr>
              <a:t>Analisis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Kebutuhan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41" name="Google Shape;259;p42">
            <a:extLst>
              <a:ext uri="{FF2B5EF4-FFF2-40B4-BE49-F238E27FC236}">
                <a16:creationId xmlns:a16="http://schemas.microsoft.com/office/drawing/2014/main" id="{2402F7B1-762C-413B-A52D-7A589E4838CB}"/>
              </a:ext>
            </a:extLst>
          </p:cNvPr>
          <p:cNvSpPr txBox="1">
            <a:spLocks/>
          </p:cNvSpPr>
          <p:nvPr/>
        </p:nvSpPr>
        <p:spPr>
          <a:xfrm>
            <a:off x="820157" y="1750474"/>
            <a:ext cx="10551685" cy="469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lvl="0" indent="-342900" algn="just">
              <a:buFont typeface="+mj-lt"/>
              <a:buAutoNum type="arabicPeriod"/>
            </a:pP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7" name="Google Shape;192;p35">
            <a:extLst>
              <a:ext uri="{FF2B5EF4-FFF2-40B4-BE49-F238E27FC236}">
                <a16:creationId xmlns:a16="http://schemas.microsoft.com/office/drawing/2014/main" id="{007054B7-E9FF-4F51-AF21-3E7839FFAE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4368" y="525971"/>
            <a:ext cx="1375483" cy="8327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0C4189-6279-41CC-93BF-FBC3FDDA8C8B}"/>
              </a:ext>
            </a:extLst>
          </p:cNvPr>
          <p:cNvSpPr/>
          <p:nvPr/>
        </p:nvSpPr>
        <p:spPr>
          <a:xfrm>
            <a:off x="680728" y="1371163"/>
            <a:ext cx="10916172" cy="4922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penyemprotan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cairan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pestisida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otomatis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 yang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kali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konfigurasi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hexacopter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motor dan 6 propeller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penggerak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aktuator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ID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ardupilot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Pixhawk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flight </a:t>
            </a:r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kontroller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endParaRPr lang="en-ID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Perancangan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S</a:t>
            </a:r>
            <a:r>
              <a:rPr lang="id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ekretariat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UK </a:t>
            </a:r>
            <a:r>
              <a:rPr lang="id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Robotika Universitas Negeri Padang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id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pangkalan udara TNI Angkatan Udara Lanud Sutan Syahrir Padang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Hardware (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penyusun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drone)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Software (Mission Planner,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Solidworks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D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32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922" y="975722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Sitka Text" panose="02000505000000020004" pitchFamily="2" charset="0"/>
              </a:rPr>
              <a:t>Desain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Rancangan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A8811-BFAE-4DBE-B6AC-5099DC0ACCA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78243" y="2208576"/>
            <a:ext cx="3273701" cy="2891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09BE2-9C8B-4782-8D1B-94AF6A8152C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18922" y="4001675"/>
            <a:ext cx="3915589" cy="2454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5B439E-279F-4718-BFF2-9358E76A393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13359" y="647727"/>
            <a:ext cx="3701305" cy="2891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D99C9-0435-440C-B71E-F6AD4AD97157}"/>
              </a:ext>
            </a:extLst>
          </p:cNvPr>
          <p:cNvSpPr txBox="1"/>
          <p:nvPr/>
        </p:nvSpPr>
        <p:spPr>
          <a:xfrm>
            <a:off x="1678243" y="2286293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(A) 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94130-3E6F-42C5-A61A-C6E823FEA96C}"/>
              </a:ext>
            </a:extLst>
          </p:cNvPr>
          <p:cNvSpPr txBox="1"/>
          <p:nvPr/>
        </p:nvSpPr>
        <p:spPr>
          <a:xfrm>
            <a:off x="6282924" y="775667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(B) </a:t>
            </a:r>
            <a:endParaRPr lang="en-ID" sz="2000" dirty="0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7CD2D-76B4-404B-B483-BE0994815AED}"/>
              </a:ext>
            </a:extLst>
          </p:cNvPr>
          <p:cNvSpPr txBox="1"/>
          <p:nvPr/>
        </p:nvSpPr>
        <p:spPr>
          <a:xfrm>
            <a:off x="5635307" y="4052190"/>
            <a:ext cx="64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(C) </a:t>
            </a:r>
            <a:endParaRPr lang="en-ID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1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922" y="744332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Sitka Text" panose="02000505000000020004" pitchFamily="2" charset="0"/>
              </a:rPr>
              <a:t>Blok Diagram </a:t>
            </a:r>
            <a:r>
              <a:rPr lang="en-US" b="1" dirty="0" err="1">
                <a:latin typeface="Sitka Text" panose="02000505000000020004" pitchFamily="2" charset="0"/>
              </a:rPr>
              <a:t>Sistem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249CF-5A2A-4421-9B27-FB1D4C2696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07079" y="1485756"/>
            <a:ext cx="8177842" cy="51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922" y="744332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Sitka Text" panose="02000505000000020004" pitchFamily="2" charset="0"/>
              </a:rPr>
              <a:t>Wiring Diagram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4989E-5A0A-4616-B967-4A472414C62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85195" y="1524312"/>
            <a:ext cx="7421609" cy="50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922" y="744332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Sitka Text" panose="02000505000000020004" pitchFamily="2" charset="0"/>
              </a:rPr>
              <a:t>Struktur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Desain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Alat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E2B62-B113-4B22-8FF0-84B77FA5F69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0554" y="1593584"/>
            <a:ext cx="5319673" cy="4278932"/>
          </a:xfrm>
          <a:prstGeom prst="rect">
            <a:avLst/>
          </a:prstGeom>
        </p:spPr>
      </p:pic>
      <p:sp>
        <p:nvSpPr>
          <p:cNvPr id="13" name="Google Shape;259;p42">
            <a:extLst>
              <a:ext uri="{FF2B5EF4-FFF2-40B4-BE49-F238E27FC236}">
                <a16:creationId xmlns:a16="http://schemas.microsoft.com/office/drawing/2014/main" id="{AC174BCB-4A68-45FA-BE52-6759DE7A2BBB}"/>
              </a:ext>
            </a:extLst>
          </p:cNvPr>
          <p:cNvSpPr txBox="1">
            <a:spLocks/>
          </p:cNvSpPr>
          <p:nvPr/>
        </p:nvSpPr>
        <p:spPr>
          <a:xfrm>
            <a:off x="6095999" y="2253184"/>
            <a:ext cx="5465447" cy="263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lvl="0" indent="-3429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Pixhawk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Brushless Motor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Receiver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Baterai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Safety Switch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Tangki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Pestisida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PDB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Landing Gear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Nozzle Spray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Telemetri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Buzzer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GPS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Propeller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259;p42">
            <a:extLst>
              <a:ext uri="{FF2B5EF4-FFF2-40B4-BE49-F238E27FC236}">
                <a16:creationId xmlns:a16="http://schemas.microsoft.com/office/drawing/2014/main" id="{76061618-71A6-4B8A-B82A-4CAC5B90A6EA}"/>
              </a:ext>
            </a:extLst>
          </p:cNvPr>
          <p:cNvSpPr txBox="1">
            <a:spLocks/>
          </p:cNvSpPr>
          <p:nvPr/>
        </p:nvSpPr>
        <p:spPr>
          <a:xfrm>
            <a:off x="6095999" y="1657101"/>
            <a:ext cx="5173899" cy="59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just"/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2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417" y="942332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Sitka Text" panose="02000505000000020004" pitchFamily="2" charset="0"/>
              </a:rPr>
              <a:t>Peta </a:t>
            </a:r>
            <a:r>
              <a:rPr lang="en-US" b="1" dirty="0" err="1">
                <a:latin typeface="Sitka Text" panose="02000505000000020004" pitchFamily="2" charset="0"/>
              </a:rPr>
              <a:t>Perencanaan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Misi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1819E8-3B07-482A-93CF-B5C721C2D08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35966" y="1921565"/>
            <a:ext cx="6417750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52" y="855617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Sitka Text" panose="02000505000000020004" pitchFamily="2" charset="0"/>
              </a:rPr>
              <a:t>Tabel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Perintah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Perencanaan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Misi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44B79-699A-4EEA-8540-F3518698E2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47048" y="1742634"/>
            <a:ext cx="8697904" cy="48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9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625" y="856334"/>
            <a:ext cx="10883191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Sitka Text" panose="02000505000000020004" pitchFamily="2" charset="0"/>
              </a:rPr>
              <a:t>Diagram </a:t>
            </a:r>
            <a:r>
              <a:rPr lang="en-US" b="1" dirty="0" err="1">
                <a:latin typeface="Sitka Text" panose="02000505000000020004" pitchFamily="2" charset="0"/>
              </a:rPr>
              <a:t>Alir</a:t>
            </a:r>
            <a:r>
              <a:rPr lang="en-US" b="1" dirty="0">
                <a:latin typeface="Sitka Text" panose="02000505000000020004" pitchFamily="2" charset="0"/>
              </a:rPr>
              <a:t> (</a:t>
            </a:r>
            <a:r>
              <a:rPr lang="en-US" b="1" i="1" dirty="0">
                <a:latin typeface="Sitka Text" panose="02000505000000020004" pitchFamily="2" charset="0"/>
              </a:rPr>
              <a:t>Flowchart</a:t>
            </a:r>
            <a:r>
              <a:rPr lang="en-US" b="1" dirty="0">
                <a:latin typeface="Sitka Text" panose="02000505000000020004" pitchFamily="2" charset="0"/>
              </a:rPr>
              <a:t>) </a:t>
            </a:r>
            <a:r>
              <a:rPr lang="en-US" b="1" dirty="0" err="1">
                <a:latin typeface="Sitka Text" panose="02000505000000020004" pitchFamily="2" charset="0"/>
              </a:rPr>
              <a:t>Perencanaan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Misi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03609-F19A-4F38-8AA1-4E4D4C1963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94706" y="1713934"/>
            <a:ext cx="4802588" cy="47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951000" y="863413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ID" b="1" dirty="0" err="1">
                <a:latin typeface="Sitka Text" panose="02000505000000020004" pitchFamily="2" charset="0"/>
              </a:rPr>
              <a:t>Latar</a:t>
            </a:r>
            <a:r>
              <a:rPr lang="en-ID" b="1" dirty="0">
                <a:latin typeface="Sitka Text" panose="02000505000000020004" pitchFamily="2" charset="0"/>
              </a:rPr>
              <a:t> </a:t>
            </a:r>
            <a:r>
              <a:rPr lang="en-ID" b="1" dirty="0" err="1">
                <a:latin typeface="Sitka Text" panose="02000505000000020004" pitchFamily="2" charset="0"/>
              </a:rPr>
              <a:t>Belakang</a:t>
            </a:r>
            <a:endParaRPr b="1" dirty="0">
              <a:latin typeface="Sitka Text" panose="02000505000000020004" pitchFamily="2" charset="0"/>
            </a:endParaRPr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1"/>
          </p:nvPr>
        </p:nvSpPr>
        <p:spPr>
          <a:xfrm>
            <a:off x="929745" y="1569197"/>
            <a:ext cx="10290000" cy="54386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onstantia" panose="02030602050306030303" pitchFamily="18" charset="0"/>
              </a:rPr>
              <a:t>M</a:t>
            </a:r>
            <a:r>
              <a:rPr lang="id-ID" sz="2000" dirty="0">
                <a:latin typeface="Constantia" panose="02030602050306030303" pitchFamily="18" charset="0"/>
              </a:rPr>
              <a:t>asalah yang sering dihadapi oleh para petani tanaman </a:t>
            </a:r>
            <a:r>
              <a:rPr lang="en-US" sz="2000" dirty="0" err="1">
                <a:latin typeface="Constantia" panose="02030602050306030303" pitchFamily="18" charset="0"/>
              </a:rPr>
              <a:t>yaitu</a:t>
            </a:r>
            <a:r>
              <a:rPr lang="id-ID" sz="2000" dirty="0">
                <a:latin typeface="Constantia" panose="02030602050306030303" pitchFamily="18" charset="0"/>
              </a:rPr>
              <a:t> serangan hama tanaman, </a:t>
            </a:r>
            <a:r>
              <a:rPr lang="en-US" sz="2000" dirty="0" err="1">
                <a:latin typeface="Constantia" panose="02030602050306030303" pitchFamily="18" charset="0"/>
              </a:rPr>
              <a:t>seperti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id-ID" sz="2000" dirty="0">
                <a:latin typeface="Constantia" panose="02030602050306030303" pitchFamily="18" charset="0"/>
              </a:rPr>
              <a:t>hama nematoda, ulat, lalat buah, bahkan antraknosa. </a:t>
            </a:r>
            <a:endParaRPr lang="en-US" sz="2000" dirty="0">
              <a:latin typeface="Constantia" panose="02030602050306030303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id-ID" sz="2000" dirty="0">
                <a:latin typeface="Constantia" panose="02030602050306030303" pitchFamily="18" charset="0"/>
              </a:rPr>
              <a:t>hama </a:t>
            </a:r>
            <a:r>
              <a:rPr lang="en-US" sz="2000" dirty="0" err="1">
                <a:latin typeface="Constantia" panose="02030602050306030303" pitchFamily="18" charset="0"/>
              </a:rPr>
              <a:t>dapat</a:t>
            </a:r>
            <a:r>
              <a:rPr lang="id-ID" sz="2000" dirty="0">
                <a:latin typeface="Constantia" panose="02030602050306030303" pitchFamily="18" charset="0"/>
              </a:rPr>
              <a:t> menyebabkan kerusakan pada ekosistem alam atau menjadi sumber penyebaran penyakit pada manusia</a:t>
            </a:r>
            <a:r>
              <a:rPr lang="en-US" sz="2000" dirty="0">
                <a:latin typeface="Constantia" panose="02030602050306030303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Constantia" panose="02030602050306030303" pitchFamily="18" charset="0"/>
              </a:rPr>
              <a:t>Hama dan</a:t>
            </a:r>
            <a:r>
              <a:rPr lang="id-ID" sz="2000" dirty="0">
                <a:latin typeface="Constantia" panose="02030602050306030303" pitchFamily="18" charset="0"/>
              </a:rPr>
              <a:t> bakteri pada tanaman harus dibasmi melalui penyemprotan cairan pestisida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id-ID" sz="2000" dirty="0">
                <a:latin typeface="Constantia" panose="02030602050306030303" pitchFamily="18" charset="0"/>
              </a:rPr>
              <a:t>Namun, permasalahan utama pertanian di Indonesia adalah tingginya biaya pertanian khususnya penggunaan bahan kimia, pupuk hingga tenaga kerja</a:t>
            </a:r>
            <a:r>
              <a:rPr lang="en-US" sz="2000" dirty="0">
                <a:latin typeface="Constantia" panose="02030602050306030303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Constantia" panose="02030602050306030303" pitchFamily="18" charset="0"/>
              </a:rPr>
              <a:t>Pengunaan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pupuk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pestisida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secara</a:t>
            </a:r>
            <a:r>
              <a:rPr lang="en-US" sz="2000" dirty="0">
                <a:latin typeface="Constantia" panose="02030602050306030303" pitchFamily="18" charset="0"/>
              </a:rPr>
              <a:t> manual </a:t>
            </a:r>
            <a:r>
              <a:rPr lang="en-US" sz="2000" dirty="0" err="1">
                <a:latin typeface="Constantia" panose="02030602050306030303" pitchFamily="18" charset="0"/>
              </a:rPr>
              <a:t>memiliki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beberapa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efek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negatif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diantaranya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jika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cairan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pestisida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terkena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kulit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dapat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menyebabkan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gatal-gatal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atau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iritasi</a:t>
            </a:r>
            <a:r>
              <a:rPr lang="en-US" sz="2000" dirty="0">
                <a:latin typeface="Constantia" panose="02030602050306030303" pitchFamily="18" charset="0"/>
              </a:rPr>
              <a:t>, </a:t>
            </a:r>
            <a:r>
              <a:rPr lang="en-US" sz="2000" dirty="0" err="1">
                <a:latin typeface="Constantia" panose="02030602050306030303" pitchFamily="18" charset="0"/>
              </a:rPr>
              <a:t>karena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mengandung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zat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kimia</a:t>
            </a:r>
            <a:r>
              <a:rPr lang="en-US" sz="2000" dirty="0">
                <a:latin typeface="Constantia" panose="02030602050306030303" pitchFamily="18" charset="0"/>
              </a:rPr>
              <a:t> yang </a:t>
            </a:r>
            <a:r>
              <a:rPr lang="en-US" sz="2000" dirty="0" err="1">
                <a:latin typeface="Constantia" panose="02030602050306030303" pitchFamily="18" charset="0"/>
              </a:rPr>
              <a:t>berbahaya</a:t>
            </a:r>
            <a:r>
              <a:rPr lang="en-US" sz="2000" dirty="0">
                <a:latin typeface="Constantia" panose="02030602050306030303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Constantia" panose="02030602050306030303" pitchFamily="18" charset="0"/>
              </a:rPr>
              <a:t>Penyemprotan</a:t>
            </a:r>
            <a:r>
              <a:rPr lang="en-US" sz="2000" dirty="0">
                <a:latin typeface="Constantia" panose="02030602050306030303" pitchFamily="18" charset="0"/>
              </a:rPr>
              <a:t> manual pump </a:t>
            </a:r>
            <a:r>
              <a:rPr lang="en-US" sz="2000" dirty="0" err="1">
                <a:latin typeface="Constantia" panose="02030602050306030303" pitchFamily="18" charset="0"/>
              </a:rPr>
              <a:t>berpotensi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merusak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tanaman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karena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dalam</a:t>
            </a:r>
            <a:r>
              <a:rPr lang="en-US" sz="2000" dirty="0">
                <a:latin typeface="Constantia" panose="02030602050306030303" pitchFamily="18" charset="0"/>
              </a:rPr>
              <a:t> proses </a:t>
            </a:r>
            <a:r>
              <a:rPr lang="en-US" sz="2000" dirty="0" err="1">
                <a:latin typeface="Constantia" panose="02030602050306030303" pitchFamily="18" charset="0"/>
              </a:rPr>
              <a:t>penyemprotan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banyak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tanaman</a:t>
            </a:r>
            <a:r>
              <a:rPr lang="en-US" sz="2000" dirty="0">
                <a:latin typeface="Constantia" panose="02030602050306030303" pitchFamily="18" charset="0"/>
              </a:rPr>
              <a:t> yang </a:t>
            </a:r>
            <a:r>
              <a:rPr lang="en-US" sz="2000" dirty="0" err="1">
                <a:latin typeface="Constantia" panose="02030602050306030303" pitchFamily="18" charset="0"/>
              </a:rPr>
              <a:t>terinjak</a:t>
            </a:r>
            <a:r>
              <a:rPr lang="en-US" sz="2000" dirty="0">
                <a:latin typeface="Constantia" panose="02030602050306030303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Constantia" panose="02030602050306030303" pitchFamily="18" charset="0"/>
              </a:rPr>
              <a:t>Diperlukan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teknologi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id-ID" sz="2000" dirty="0">
                <a:latin typeface="Constantia" panose="02030602050306030303" pitchFamily="18" charset="0"/>
              </a:rPr>
              <a:t>rekayasa yang mampu melakukan kegiatan penyemprotan </a:t>
            </a:r>
            <a:r>
              <a:rPr lang="en-US" sz="2000" dirty="0" err="1">
                <a:latin typeface="Constantia" panose="02030602050306030303" pitchFamily="18" charset="0"/>
              </a:rPr>
              <a:t>cairan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pestisida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untuk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</a:rPr>
              <a:t>membasmi</a:t>
            </a:r>
            <a:r>
              <a:rPr lang="en-US" sz="2000" dirty="0">
                <a:latin typeface="Constantia" panose="02030602050306030303" pitchFamily="18" charset="0"/>
              </a:rPr>
              <a:t> </a:t>
            </a:r>
            <a:r>
              <a:rPr lang="id-ID" sz="2000" dirty="0">
                <a:latin typeface="Constantia" panose="02030602050306030303" pitchFamily="18" charset="0"/>
              </a:rPr>
              <a:t>hama secara cepat, efisien dan akurat</a:t>
            </a:r>
            <a:r>
              <a:rPr lang="en-US" sz="2000" dirty="0">
                <a:latin typeface="Constantia" panose="02030602050306030303" pitchFamily="18" charset="0"/>
              </a:rPr>
              <a:t>.</a:t>
            </a:r>
            <a:endParaRPr sz="2000" dirty="0">
              <a:latin typeface="Constantia" panose="02030602050306030303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9154FB-6145-4569-88A9-F8A22C0A5CF0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01. </a:t>
            </a:r>
            <a:r>
              <a:rPr lang="en-US" sz="2400" dirty="0" err="1">
                <a:latin typeface="Arial Black" panose="020B0A04020102020204" pitchFamily="34" charset="0"/>
              </a:rPr>
              <a:t>Pendahuluan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grpSp>
        <p:nvGrpSpPr>
          <p:cNvPr id="6" name="Google Shape;807;p71">
            <a:extLst>
              <a:ext uri="{FF2B5EF4-FFF2-40B4-BE49-F238E27FC236}">
                <a16:creationId xmlns:a16="http://schemas.microsoft.com/office/drawing/2014/main" id="{EDA33954-DB15-4647-B6F9-2A0D324A15BA}"/>
              </a:ext>
            </a:extLst>
          </p:cNvPr>
          <p:cNvGrpSpPr/>
          <p:nvPr/>
        </p:nvGrpSpPr>
        <p:grpSpPr>
          <a:xfrm>
            <a:off x="359463" y="1098911"/>
            <a:ext cx="514996" cy="538837"/>
            <a:chOff x="5080188" y="927900"/>
            <a:chExt cx="961200" cy="961200"/>
          </a:xfrm>
        </p:grpSpPr>
        <p:sp>
          <p:nvSpPr>
            <p:cNvPr id="7" name="Google Shape;808;p71">
              <a:extLst>
                <a:ext uri="{FF2B5EF4-FFF2-40B4-BE49-F238E27FC236}">
                  <a16:creationId xmlns:a16="http://schemas.microsoft.com/office/drawing/2014/main" id="{AA47C2FF-3F3A-4AA9-A101-3AF1862C0AA7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9;p71">
              <a:extLst>
                <a:ext uri="{FF2B5EF4-FFF2-40B4-BE49-F238E27FC236}">
                  <a16:creationId xmlns:a16="http://schemas.microsoft.com/office/drawing/2014/main" id="{B6BD63EB-5658-494C-90A9-39B65D77A44D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10;p71">
              <a:extLst>
                <a:ext uri="{FF2B5EF4-FFF2-40B4-BE49-F238E27FC236}">
                  <a16:creationId xmlns:a16="http://schemas.microsoft.com/office/drawing/2014/main" id="{2AA956B1-B9F1-41A6-A887-CB9D17DF8462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11;p71">
              <a:extLst>
                <a:ext uri="{FF2B5EF4-FFF2-40B4-BE49-F238E27FC236}">
                  <a16:creationId xmlns:a16="http://schemas.microsoft.com/office/drawing/2014/main" id="{EF0D3F73-A8D9-4F4E-BB89-A41CDDC75E7A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12;p71">
              <a:extLst>
                <a:ext uri="{FF2B5EF4-FFF2-40B4-BE49-F238E27FC236}">
                  <a16:creationId xmlns:a16="http://schemas.microsoft.com/office/drawing/2014/main" id="{C305DFE5-A37C-469F-BC0F-E56BDFDFE101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3;p71">
              <a:extLst>
                <a:ext uri="{FF2B5EF4-FFF2-40B4-BE49-F238E27FC236}">
                  <a16:creationId xmlns:a16="http://schemas.microsoft.com/office/drawing/2014/main" id="{366B055D-BC5B-431E-B459-1367DB25B069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4;p71">
              <a:extLst>
                <a:ext uri="{FF2B5EF4-FFF2-40B4-BE49-F238E27FC236}">
                  <a16:creationId xmlns:a16="http://schemas.microsoft.com/office/drawing/2014/main" id="{DFAD51A0-C59A-4DEA-BC93-4DE28EED6390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15;p71">
              <a:extLst>
                <a:ext uri="{FF2B5EF4-FFF2-40B4-BE49-F238E27FC236}">
                  <a16:creationId xmlns:a16="http://schemas.microsoft.com/office/drawing/2014/main" id="{AE87010D-656F-4F57-95E9-0A2C5DDCCEF8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Google Shape;192;p35">
            <a:extLst>
              <a:ext uri="{FF2B5EF4-FFF2-40B4-BE49-F238E27FC236}">
                <a16:creationId xmlns:a16="http://schemas.microsoft.com/office/drawing/2014/main" id="{62E316DF-3883-4C2D-85D7-C2E1646B7B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3303">
            <a:off x="74508" y="5834828"/>
            <a:ext cx="1391340" cy="8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06;p37">
            <a:extLst>
              <a:ext uri="{FF2B5EF4-FFF2-40B4-BE49-F238E27FC236}">
                <a16:creationId xmlns:a16="http://schemas.microsoft.com/office/drawing/2014/main" id="{A027D9F8-9FF4-4323-80D1-C2BAB406C3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1499151">
            <a:off x="10130845" y="-85734"/>
            <a:ext cx="2283774" cy="14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50;p41">
            <a:extLst>
              <a:ext uri="{FF2B5EF4-FFF2-40B4-BE49-F238E27FC236}">
                <a16:creationId xmlns:a16="http://schemas.microsoft.com/office/drawing/2014/main" id="{BA24CB00-6412-4CD1-9A34-CBDA008CF1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855" y="-16151"/>
            <a:ext cx="1981903" cy="1067714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625" y="856334"/>
            <a:ext cx="10883191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Sitka Text" panose="02000505000000020004" pitchFamily="2" charset="0"/>
              </a:rPr>
              <a:t>Rancangan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Pembuatan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Alat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7" name="Google Shape;259;p42">
            <a:extLst>
              <a:ext uri="{FF2B5EF4-FFF2-40B4-BE49-F238E27FC236}">
                <a16:creationId xmlns:a16="http://schemas.microsoft.com/office/drawing/2014/main" id="{F934F28B-9C3D-4B8B-B92E-8A94B050194A}"/>
              </a:ext>
            </a:extLst>
          </p:cNvPr>
          <p:cNvSpPr txBox="1">
            <a:spLocks/>
          </p:cNvSpPr>
          <p:nvPr/>
        </p:nvSpPr>
        <p:spPr>
          <a:xfrm>
            <a:off x="887499" y="1520076"/>
            <a:ext cx="6453810" cy="263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fi-FI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Penyadiaan alat dan bahan</a:t>
            </a:r>
          </a:p>
          <a:p>
            <a:pPr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mekanik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elektrikal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misi</a:t>
            </a:r>
            <a:endParaRPr lang="en-ID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Alat</a:t>
            </a:r>
            <a:endParaRPr lang="en-ID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2353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4;p49">
            <a:extLst>
              <a:ext uri="{FF2B5EF4-FFF2-40B4-BE49-F238E27FC236}">
                <a16:creationId xmlns:a16="http://schemas.microsoft.com/office/drawing/2014/main" id="{A25696BB-D0EF-4E78-8BA3-A92C6D61C1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37" t="58394" r="13730"/>
          <a:stretch/>
        </p:blipFill>
        <p:spPr>
          <a:xfrm rot="-641367">
            <a:off x="-721553" y="5031612"/>
            <a:ext cx="3442357" cy="215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625" y="856334"/>
            <a:ext cx="10883191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Sitka Text" panose="02000505000000020004" pitchFamily="2" charset="0"/>
              </a:rPr>
              <a:t>Rancangan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Pengujian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Alat</a:t>
            </a:r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5" y="93080"/>
            <a:ext cx="5739437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03. </a:t>
            </a:r>
            <a:r>
              <a:rPr lang="en-US" sz="2400" dirty="0" err="1">
                <a:latin typeface="Arial Black" panose="020B0A04020102020204" pitchFamily="34" charset="0"/>
              </a:rPr>
              <a:t>Metodologi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Perancangan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pic>
        <p:nvPicPr>
          <p:cNvPr id="42" name="Google Shape;250;p41">
            <a:extLst>
              <a:ext uri="{FF2B5EF4-FFF2-40B4-BE49-F238E27FC236}">
                <a16:creationId xmlns:a16="http://schemas.microsoft.com/office/drawing/2014/main" id="{1FA0097B-A52E-4783-9881-32496491D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517" y="-680659"/>
            <a:ext cx="3168107" cy="2050029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60B87B-D36C-40BD-A570-9E05240AF1C8}"/>
              </a:ext>
            </a:extLst>
          </p:cNvPr>
          <p:cNvSpPr/>
          <p:nvPr/>
        </p:nvSpPr>
        <p:spPr>
          <a:xfrm>
            <a:off x="673805" y="1580417"/>
            <a:ext cx="9413154" cy="3697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Motor</a:t>
            </a:r>
          </a:p>
          <a:p>
            <a:pPr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Jangkauan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Radio Remote Controller</a:t>
            </a:r>
          </a:p>
          <a:p>
            <a:pPr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fi-FI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 Jangkauan Sinyal Telemetri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Koordinat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GPS</a:t>
            </a:r>
          </a:p>
          <a:p>
            <a:pPr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Penerbangan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Beban</a:t>
            </a:r>
          </a:p>
        </p:txBody>
      </p:sp>
    </p:spTree>
    <p:extLst>
      <p:ext uri="{BB962C8B-B14F-4D97-AF65-F5344CB8AC3E}">
        <p14:creationId xmlns:p14="http://schemas.microsoft.com/office/powerpoint/2010/main" val="12367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>
            <a:spLocks noGrp="1"/>
          </p:cNvSpPr>
          <p:nvPr>
            <p:ph type="title"/>
          </p:nvPr>
        </p:nvSpPr>
        <p:spPr>
          <a:xfrm>
            <a:off x="950967" y="653885"/>
            <a:ext cx="5430000" cy="163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Thanks</a:t>
            </a:r>
            <a:endParaRPr dirty="0"/>
          </a:p>
        </p:txBody>
      </p:sp>
      <p:sp>
        <p:nvSpPr>
          <p:cNvPr id="634" name="Google Shape;634;p64"/>
          <p:cNvSpPr txBox="1">
            <a:spLocks noGrp="1"/>
          </p:cNvSpPr>
          <p:nvPr>
            <p:ph type="subTitle" idx="1"/>
          </p:nvPr>
        </p:nvSpPr>
        <p:spPr>
          <a:xfrm>
            <a:off x="950967" y="2149800"/>
            <a:ext cx="5430000" cy="150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2667" dirty="0">
                <a:latin typeface="Montserrat SemiBold"/>
                <a:ea typeface="Montserrat SemiBold"/>
                <a:cs typeface="Montserrat SemiBold"/>
                <a:sym typeface="Montserrat SemiBold"/>
              </a:rPr>
              <a:t>Do you have any questions?</a:t>
            </a:r>
            <a:endParaRPr sz="2667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indent="0">
              <a:spcBef>
                <a:spcPts val="1333"/>
              </a:spcBef>
            </a:pPr>
            <a:r>
              <a:rPr lang="en" dirty="0"/>
              <a:t>jamilfebrian68@</a:t>
            </a:r>
            <a:r>
              <a:rPr lang="en-ID" dirty="0" err="1"/>
              <a:t>gmail</a:t>
            </a:r>
            <a:r>
              <a:rPr lang="en" dirty="0"/>
              <a:t>.com</a:t>
            </a:r>
            <a:endParaRPr dirty="0"/>
          </a:p>
          <a:p>
            <a:pPr marL="0" indent="0"/>
            <a:r>
              <a:rPr lang="en" dirty="0"/>
              <a:t>+62 831 7443 8822</a:t>
            </a:r>
            <a:endParaRPr dirty="0"/>
          </a:p>
          <a:p>
            <a:pPr marL="0" indent="0"/>
            <a:r>
              <a:rPr lang="en-US" dirty="0"/>
              <a:t>@jamilfebrian68</a:t>
            </a:r>
            <a:endParaRPr dirty="0"/>
          </a:p>
        </p:txBody>
      </p:sp>
      <p:sp>
        <p:nvSpPr>
          <p:cNvPr id="635" name="Google Shape;635;p64"/>
          <p:cNvSpPr txBox="1"/>
          <p:nvPr/>
        </p:nvSpPr>
        <p:spPr>
          <a:xfrm>
            <a:off x="950967" y="5774889"/>
            <a:ext cx="5430000" cy="3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keep this slide for attribution</a:t>
            </a:r>
            <a:endParaRPr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6" name="Google Shape;6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230" y="1771133"/>
            <a:ext cx="4227871" cy="272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64"/>
          <p:cNvGrpSpPr/>
          <p:nvPr/>
        </p:nvGrpSpPr>
        <p:grpSpPr>
          <a:xfrm>
            <a:off x="1067935" y="4011849"/>
            <a:ext cx="516800" cy="516800"/>
            <a:chOff x="928638" y="3008887"/>
            <a:chExt cx="387600" cy="387600"/>
          </a:xfrm>
        </p:grpSpPr>
        <p:sp>
          <p:nvSpPr>
            <p:cNvPr id="638" name="Google Shape;638;p64"/>
            <p:cNvSpPr/>
            <p:nvPr/>
          </p:nvSpPr>
          <p:spPr>
            <a:xfrm>
              <a:off x="928638" y="3008887"/>
              <a:ext cx="387600" cy="38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639" name="Google Shape;639;p64"/>
            <p:cNvGrpSpPr/>
            <p:nvPr/>
          </p:nvGrpSpPr>
          <p:grpSpPr>
            <a:xfrm>
              <a:off x="1014789" y="3095036"/>
              <a:ext cx="215298" cy="215298"/>
              <a:chOff x="1053897" y="3095040"/>
              <a:chExt cx="215298" cy="215298"/>
            </a:xfrm>
          </p:grpSpPr>
          <p:sp>
            <p:nvSpPr>
              <p:cNvPr id="640" name="Google Shape;640;p64"/>
              <p:cNvSpPr/>
              <p:nvPr/>
            </p:nvSpPr>
            <p:spPr>
              <a:xfrm>
                <a:off x="1053897" y="3095040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1" name="Google Shape;641;p64"/>
              <p:cNvSpPr/>
              <p:nvPr/>
            </p:nvSpPr>
            <p:spPr>
              <a:xfrm>
                <a:off x="1103966" y="3146159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2" name="Google Shape;642;p64"/>
              <p:cNvSpPr/>
              <p:nvPr/>
            </p:nvSpPr>
            <p:spPr>
              <a:xfrm>
                <a:off x="1205122" y="3122700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643" name="Google Shape;643;p64"/>
          <p:cNvGrpSpPr/>
          <p:nvPr/>
        </p:nvGrpSpPr>
        <p:grpSpPr>
          <a:xfrm>
            <a:off x="2036668" y="4011849"/>
            <a:ext cx="516800" cy="516800"/>
            <a:chOff x="1807588" y="3008887"/>
            <a:chExt cx="387600" cy="387600"/>
          </a:xfrm>
        </p:grpSpPr>
        <p:sp>
          <p:nvSpPr>
            <p:cNvPr id="644" name="Google Shape;644;p64"/>
            <p:cNvSpPr/>
            <p:nvPr/>
          </p:nvSpPr>
          <p:spPr>
            <a:xfrm>
              <a:off x="1807588" y="3008887"/>
              <a:ext cx="387600" cy="38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645" name="Google Shape;645;p64"/>
            <p:cNvGrpSpPr/>
            <p:nvPr/>
          </p:nvGrpSpPr>
          <p:grpSpPr>
            <a:xfrm>
              <a:off x="1897335" y="3109630"/>
              <a:ext cx="208105" cy="186110"/>
              <a:chOff x="1510562" y="3102616"/>
              <a:chExt cx="208105" cy="186110"/>
            </a:xfrm>
          </p:grpSpPr>
          <p:sp>
            <p:nvSpPr>
              <p:cNvPr id="646" name="Google Shape;646;p64"/>
              <p:cNvSpPr/>
              <p:nvPr/>
            </p:nvSpPr>
            <p:spPr>
              <a:xfrm>
                <a:off x="1517756" y="3168185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7" name="Google Shape;647;p64"/>
              <p:cNvSpPr/>
              <p:nvPr/>
            </p:nvSpPr>
            <p:spPr>
              <a:xfrm>
                <a:off x="1510562" y="3102616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8" name="Google Shape;648;p64"/>
              <p:cNvSpPr/>
              <p:nvPr/>
            </p:nvSpPr>
            <p:spPr>
              <a:xfrm>
                <a:off x="1590519" y="3168185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649" name="Google Shape;649;p64"/>
          <p:cNvGrpSpPr/>
          <p:nvPr/>
        </p:nvGrpSpPr>
        <p:grpSpPr>
          <a:xfrm>
            <a:off x="3005401" y="4011836"/>
            <a:ext cx="516800" cy="516800"/>
            <a:chOff x="2686538" y="3008877"/>
            <a:chExt cx="387600" cy="387600"/>
          </a:xfrm>
        </p:grpSpPr>
        <p:sp>
          <p:nvSpPr>
            <p:cNvPr id="650" name="Google Shape;650;p64"/>
            <p:cNvSpPr/>
            <p:nvPr/>
          </p:nvSpPr>
          <p:spPr>
            <a:xfrm>
              <a:off x="2686538" y="3008877"/>
              <a:ext cx="387600" cy="38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64"/>
            <p:cNvSpPr/>
            <p:nvPr/>
          </p:nvSpPr>
          <p:spPr>
            <a:xfrm>
              <a:off x="2766641" y="310982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subTitle" idx="4"/>
          </p:nvPr>
        </p:nvSpPr>
        <p:spPr>
          <a:xfrm>
            <a:off x="826527" y="1449814"/>
            <a:ext cx="10477938" cy="45826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400" dirty="0">
                <a:latin typeface="Constantia" panose="02030602050306030303" pitchFamily="18" charset="0"/>
              </a:rPr>
              <a:t>Tingginya biaya pertanian khususnya penggunaan bahan kimia, pupuk hingga tenaga kerja</a:t>
            </a:r>
            <a:r>
              <a:rPr lang="en-US" sz="2400" dirty="0">
                <a:latin typeface="Constantia" panose="02030602050306030303" pitchFamily="18" charset="0"/>
              </a:rPr>
              <a:t>. </a:t>
            </a:r>
            <a:endParaRPr lang="en-ID" sz="2400" dirty="0">
              <a:latin typeface="Constantia" panose="02030602050306030303" pitchFamily="18" charset="0"/>
            </a:endParaRPr>
          </a:p>
          <a:p>
            <a:pPr marL="4826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400" dirty="0">
                <a:latin typeface="Constantia" panose="02030602050306030303" pitchFamily="18" charset="0"/>
              </a:rPr>
              <a:t>Pengunaan pupuk pestisida secara manual oleh petani memiliki beberapa efek negatif diantaranya jika pupuk pestisida terkena kulit dapat menyebabkan gatal-gatal atau iritasi, karena pupuk mengandung zat kimia yang berbahaya.</a:t>
            </a:r>
            <a:endParaRPr lang="en-ID" sz="2400" dirty="0">
              <a:latin typeface="Constantia" panose="02030602050306030303" pitchFamily="18" charset="0"/>
            </a:endParaRPr>
          </a:p>
          <a:p>
            <a:pPr marL="4826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400" dirty="0">
                <a:latin typeface="Constantia" panose="02030602050306030303" pitchFamily="18" charset="0"/>
              </a:rPr>
              <a:t>Penyemprotan manual pump berpotensi merusak tanaman karena dalam proses penyemprotan banyak tanaman yang terinjak.</a:t>
            </a:r>
            <a:endParaRPr lang="en-ID" sz="2400" dirty="0">
              <a:latin typeface="Constantia" panose="02030602050306030303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1CB783-1725-48BA-A6B5-95A5AED6C9A7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01. </a:t>
            </a:r>
            <a:r>
              <a:rPr lang="en-US" sz="2400" dirty="0" err="1">
                <a:latin typeface="Arial Black" panose="020B0A04020102020204" pitchFamily="34" charset="0"/>
              </a:rPr>
              <a:t>Pendahuluan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14" name="Google Shape;197;p36">
            <a:extLst>
              <a:ext uri="{FF2B5EF4-FFF2-40B4-BE49-F238E27FC236}">
                <a16:creationId xmlns:a16="http://schemas.microsoft.com/office/drawing/2014/main" id="{C6AA9351-E631-4393-9A11-92B343721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000" y="863413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id-ID" b="1" dirty="0">
                <a:latin typeface="Sitka Text" panose="02000505000000020004" pitchFamily="2" charset="0"/>
              </a:rPr>
              <a:t>Identifikasi</a:t>
            </a:r>
            <a:r>
              <a:rPr lang="id-ID" b="1" dirty="0"/>
              <a:t> Masalah</a:t>
            </a:r>
            <a:endParaRPr lang="en-ID" dirty="0"/>
          </a:p>
        </p:txBody>
      </p:sp>
      <p:grpSp>
        <p:nvGrpSpPr>
          <p:cNvPr id="15" name="Google Shape;807;p71">
            <a:extLst>
              <a:ext uri="{FF2B5EF4-FFF2-40B4-BE49-F238E27FC236}">
                <a16:creationId xmlns:a16="http://schemas.microsoft.com/office/drawing/2014/main" id="{9FF0EE96-EA66-46EA-85C3-4E3B31540FBD}"/>
              </a:ext>
            </a:extLst>
          </p:cNvPr>
          <p:cNvGrpSpPr/>
          <p:nvPr/>
        </p:nvGrpSpPr>
        <p:grpSpPr>
          <a:xfrm>
            <a:off x="359463" y="1098911"/>
            <a:ext cx="514996" cy="538837"/>
            <a:chOff x="5080188" y="927900"/>
            <a:chExt cx="961200" cy="961200"/>
          </a:xfrm>
        </p:grpSpPr>
        <p:sp>
          <p:nvSpPr>
            <p:cNvPr id="16" name="Google Shape;808;p71">
              <a:extLst>
                <a:ext uri="{FF2B5EF4-FFF2-40B4-BE49-F238E27FC236}">
                  <a16:creationId xmlns:a16="http://schemas.microsoft.com/office/drawing/2014/main" id="{D22A2E62-EB89-4827-B0DE-1C4D237E143D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9;p71">
              <a:extLst>
                <a:ext uri="{FF2B5EF4-FFF2-40B4-BE49-F238E27FC236}">
                  <a16:creationId xmlns:a16="http://schemas.microsoft.com/office/drawing/2014/main" id="{DA513E43-7CD4-46D5-9FE0-6F0AF22DD956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0;p71">
              <a:extLst>
                <a:ext uri="{FF2B5EF4-FFF2-40B4-BE49-F238E27FC236}">
                  <a16:creationId xmlns:a16="http://schemas.microsoft.com/office/drawing/2014/main" id="{1CE1D514-04A7-47B1-BA6D-16FC415D0B36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1;p71">
              <a:extLst>
                <a:ext uri="{FF2B5EF4-FFF2-40B4-BE49-F238E27FC236}">
                  <a16:creationId xmlns:a16="http://schemas.microsoft.com/office/drawing/2014/main" id="{6FC4A54F-B069-4C3F-A088-39C4D506B5BC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2;p71">
              <a:extLst>
                <a:ext uri="{FF2B5EF4-FFF2-40B4-BE49-F238E27FC236}">
                  <a16:creationId xmlns:a16="http://schemas.microsoft.com/office/drawing/2014/main" id="{BEBA058F-1452-4CBD-A9D0-9DB8981DBB85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3;p71">
              <a:extLst>
                <a:ext uri="{FF2B5EF4-FFF2-40B4-BE49-F238E27FC236}">
                  <a16:creationId xmlns:a16="http://schemas.microsoft.com/office/drawing/2014/main" id="{6F2C3BAF-5F9E-403D-A1D0-B462F37A11C8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4;p71">
              <a:extLst>
                <a:ext uri="{FF2B5EF4-FFF2-40B4-BE49-F238E27FC236}">
                  <a16:creationId xmlns:a16="http://schemas.microsoft.com/office/drawing/2014/main" id="{26175D9B-3C3E-4D7A-9701-C452AD7BE871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5;p71">
              <a:extLst>
                <a:ext uri="{FF2B5EF4-FFF2-40B4-BE49-F238E27FC236}">
                  <a16:creationId xmlns:a16="http://schemas.microsoft.com/office/drawing/2014/main" id="{C779550C-DA9C-4245-AC6C-121857A1BC29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Google Shape;192;p35">
            <a:extLst>
              <a:ext uri="{FF2B5EF4-FFF2-40B4-BE49-F238E27FC236}">
                <a16:creationId xmlns:a16="http://schemas.microsoft.com/office/drawing/2014/main" id="{82DFAEF4-4961-440A-9E9B-D1AB74E7D5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3303">
            <a:off x="74508" y="5834828"/>
            <a:ext cx="1391340" cy="8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06;p37">
            <a:extLst>
              <a:ext uri="{FF2B5EF4-FFF2-40B4-BE49-F238E27FC236}">
                <a16:creationId xmlns:a16="http://schemas.microsoft.com/office/drawing/2014/main" id="{0286D22D-B17E-414B-AC75-4E77BA8D28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1499151">
            <a:off x="10130845" y="-85734"/>
            <a:ext cx="2283774" cy="14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50;p41">
            <a:extLst>
              <a:ext uri="{FF2B5EF4-FFF2-40B4-BE49-F238E27FC236}">
                <a16:creationId xmlns:a16="http://schemas.microsoft.com/office/drawing/2014/main" id="{44B96FC7-3DD2-4D83-9B2D-EABAA9AC65D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855" y="-16151"/>
            <a:ext cx="1981903" cy="1067714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92;p35">
            <a:extLst>
              <a:ext uri="{FF2B5EF4-FFF2-40B4-BE49-F238E27FC236}">
                <a16:creationId xmlns:a16="http://schemas.microsoft.com/office/drawing/2014/main" id="{0EBF23B7-AE73-42D9-A946-036B157B34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3303">
            <a:off x="74508" y="5834828"/>
            <a:ext cx="1391340" cy="84925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97;p36">
            <a:extLst>
              <a:ext uri="{FF2B5EF4-FFF2-40B4-BE49-F238E27FC236}">
                <a16:creationId xmlns:a16="http://schemas.microsoft.com/office/drawing/2014/main" id="{84F77B5B-9C53-471A-AB2C-6C8571EE91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000" y="863413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-US" b="1" dirty="0">
                <a:latin typeface="Sitka Text" panose="02000505000000020004" pitchFamily="2" charset="0"/>
              </a:rPr>
              <a:t>Batasan</a:t>
            </a:r>
            <a:r>
              <a:rPr lang="id-ID" b="1" dirty="0"/>
              <a:t> Masalah</a:t>
            </a:r>
            <a:endParaRPr lang="en-ID" dirty="0"/>
          </a:p>
        </p:txBody>
      </p:sp>
      <p:grpSp>
        <p:nvGrpSpPr>
          <p:cNvPr id="21" name="Google Shape;807;p71">
            <a:extLst>
              <a:ext uri="{FF2B5EF4-FFF2-40B4-BE49-F238E27FC236}">
                <a16:creationId xmlns:a16="http://schemas.microsoft.com/office/drawing/2014/main" id="{EC7747F9-0CB5-4A62-8D72-6DDE4DE852B8}"/>
              </a:ext>
            </a:extLst>
          </p:cNvPr>
          <p:cNvGrpSpPr/>
          <p:nvPr/>
        </p:nvGrpSpPr>
        <p:grpSpPr>
          <a:xfrm>
            <a:off x="359463" y="1098911"/>
            <a:ext cx="514996" cy="538837"/>
            <a:chOff x="5080188" y="927900"/>
            <a:chExt cx="961200" cy="961200"/>
          </a:xfrm>
        </p:grpSpPr>
        <p:sp>
          <p:nvSpPr>
            <p:cNvPr id="22" name="Google Shape;808;p71">
              <a:extLst>
                <a:ext uri="{FF2B5EF4-FFF2-40B4-BE49-F238E27FC236}">
                  <a16:creationId xmlns:a16="http://schemas.microsoft.com/office/drawing/2014/main" id="{10910964-5AF9-44D8-BF02-1690A088CCBC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9;p71">
              <a:extLst>
                <a:ext uri="{FF2B5EF4-FFF2-40B4-BE49-F238E27FC236}">
                  <a16:creationId xmlns:a16="http://schemas.microsoft.com/office/drawing/2014/main" id="{154A67C1-35F9-464E-8FB6-128260AB85A8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0;p71">
              <a:extLst>
                <a:ext uri="{FF2B5EF4-FFF2-40B4-BE49-F238E27FC236}">
                  <a16:creationId xmlns:a16="http://schemas.microsoft.com/office/drawing/2014/main" id="{A16EF9D3-DEBC-461E-9F52-E41DF24AD7BF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1;p71">
              <a:extLst>
                <a:ext uri="{FF2B5EF4-FFF2-40B4-BE49-F238E27FC236}">
                  <a16:creationId xmlns:a16="http://schemas.microsoft.com/office/drawing/2014/main" id="{3E8EC459-0942-46BA-A2FF-5808DCEDB54B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2;p71">
              <a:extLst>
                <a:ext uri="{FF2B5EF4-FFF2-40B4-BE49-F238E27FC236}">
                  <a16:creationId xmlns:a16="http://schemas.microsoft.com/office/drawing/2014/main" id="{ED6F460E-046C-42EB-B45E-C141DBEBA69C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3;p71">
              <a:extLst>
                <a:ext uri="{FF2B5EF4-FFF2-40B4-BE49-F238E27FC236}">
                  <a16:creationId xmlns:a16="http://schemas.microsoft.com/office/drawing/2014/main" id="{AA37F3EB-5AE9-4F23-BA07-349F58C7A35D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4;p71">
              <a:extLst>
                <a:ext uri="{FF2B5EF4-FFF2-40B4-BE49-F238E27FC236}">
                  <a16:creationId xmlns:a16="http://schemas.microsoft.com/office/drawing/2014/main" id="{7976140A-4117-402C-BF8D-CF0E61AEF0C5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5;p71">
              <a:extLst>
                <a:ext uri="{FF2B5EF4-FFF2-40B4-BE49-F238E27FC236}">
                  <a16:creationId xmlns:a16="http://schemas.microsoft.com/office/drawing/2014/main" id="{7138D772-ECF0-4858-8D4E-B99ECF079C6E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47DF7CB-F25D-454B-8A1B-6320E7D4ED33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01. </a:t>
            </a:r>
            <a:r>
              <a:rPr lang="en-US" sz="2400" dirty="0" err="1">
                <a:latin typeface="Arial Black" panose="020B0A04020102020204" pitchFamily="34" charset="0"/>
              </a:rPr>
              <a:t>Pendahuluan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40" name="Google Shape;259;p42">
            <a:extLst>
              <a:ext uri="{FF2B5EF4-FFF2-40B4-BE49-F238E27FC236}">
                <a16:creationId xmlns:a16="http://schemas.microsoft.com/office/drawing/2014/main" id="{FB87EFB4-FA11-4867-AED7-2C3AB5D73D56}"/>
              </a:ext>
            </a:extLst>
          </p:cNvPr>
          <p:cNvSpPr txBox="1">
            <a:spLocks/>
          </p:cNvSpPr>
          <p:nvPr/>
        </p:nvSpPr>
        <p:spPr>
          <a:xfrm>
            <a:off x="616616" y="1368137"/>
            <a:ext cx="10697098" cy="531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Rancang bangun </a:t>
            </a: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penyiraman tanaman pertanian menggunakan </a:t>
            </a: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 hexacopter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DJI 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F550 dengan enam </a:t>
            </a: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motor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brushless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propeller </a:t>
            </a:r>
            <a:endParaRPr lang="en-ID" sz="20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Flight controller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digunakan adalah </a:t>
            </a: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Pixhawk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berfungsi sebagai sistem navigasi dalam penerbangan </a:t>
            </a: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Perangkat lunak 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 digunakan sebagai </a:t>
            </a: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Ground Controll Station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(GCS) adalah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Mission Planner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 Hexacopter</a:t>
            </a:r>
            <a:r>
              <a:rPr lang="id-ID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digunakan untuk penyemprotan cairan pestisida secara otomatis dengan sistem 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waypoint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Mission Planner.</a:t>
            </a:r>
            <a:endParaRPr lang="en-ID" sz="20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alat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menganalisis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lama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durasi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terbang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spek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baterai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berat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beban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0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Pengujian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penerbangan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drone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ruangan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terbuka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</a:rPr>
              <a:t>outdoor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en-ID" sz="20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Google Shape;206;p37">
            <a:extLst>
              <a:ext uri="{FF2B5EF4-FFF2-40B4-BE49-F238E27FC236}">
                <a16:creationId xmlns:a16="http://schemas.microsoft.com/office/drawing/2014/main" id="{A6EBCDA9-A5B0-4958-B7BB-3EC8C80126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1499151">
            <a:off x="10130845" y="-85734"/>
            <a:ext cx="2283774" cy="14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50;p41">
            <a:extLst>
              <a:ext uri="{FF2B5EF4-FFF2-40B4-BE49-F238E27FC236}">
                <a16:creationId xmlns:a16="http://schemas.microsoft.com/office/drawing/2014/main" id="{4294B4AC-A327-4932-9F44-FF3CBC25C0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855" y="-16151"/>
            <a:ext cx="1981903" cy="1067714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97;p36">
            <a:extLst>
              <a:ext uri="{FF2B5EF4-FFF2-40B4-BE49-F238E27FC236}">
                <a16:creationId xmlns:a16="http://schemas.microsoft.com/office/drawing/2014/main" id="{0052F824-28D7-4499-966E-42612A7414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000" y="863413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-US" b="1" dirty="0" err="1">
                <a:latin typeface="Sitka Text" panose="02000505000000020004" pitchFamily="2" charset="0"/>
              </a:rPr>
              <a:t>Rumusan</a:t>
            </a:r>
            <a:r>
              <a:rPr lang="id-ID" b="1" dirty="0"/>
              <a:t> Masalah</a:t>
            </a:r>
            <a:endParaRPr lang="en-ID" dirty="0"/>
          </a:p>
        </p:txBody>
      </p:sp>
      <p:grpSp>
        <p:nvGrpSpPr>
          <p:cNvPr id="25" name="Google Shape;807;p71">
            <a:extLst>
              <a:ext uri="{FF2B5EF4-FFF2-40B4-BE49-F238E27FC236}">
                <a16:creationId xmlns:a16="http://schemas.microsoft.com/office/drawing/2014/main" id="{C49E05AC-34D9-4965-B275-3FFF4D482839}"/>
              </a:ext>
            </a:extLst>
          </p:cNvPr>
          <p:cNvGrpSpPr/>
          <p:nvPr/>
        </p:nvGrpSpPr>
        <p:grpSpPr>
          <a:xfrm>
            <a:off x="359463" y="1098911"/>
            <a:ext cx="514996" cy="538837"/>
            <a:chOff x="5080188" y="927900"/>
            <a:chExt cx="961200" cy="961200"/>
          </a:xfrm>
        </p:grpSpPr>
        <p:sp>
          <p:nvSpPr>
            <p:cNvPr id="26" name="Google Shape;808;p71">
              <a:extLst>
                <a:ext uri="{FF2B5EF4-FFF2-40B4-BE49-F238E27FC236}">
                  <a16:creationId xmlns:a16="http://schemas.microsoft.com/office/drawing/2014/main" id="{77AC93FE-D638-4FAB-B7D9-580114A3B682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9;p71">
              <a:extLst>
                <a:ext uri="{FF2B5EF4-FFF2-40B4-BE49-F238E27FC236}">
                  <a16:creationId xmlns:a16="http://schemas.microsoft.com/office/drawing/2014/main" id="{5446D326-D120-43F2-89CA-5EE395D0D710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0;p71">
              <a:extLst>
                <a:ext uri="{FF2B5EF4-FFF2-40B4-BE49-F238E27FC236}">
                  <a16:creationId xmlns:a16="http://schemas.microsoft.com/office/drawing/2014/main" id="{DA5B967A-ACD6-4FDF-9638-C56321AB4659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1;p71">
              <a:extLst>
                <a:ext uri="{FF2B5EF4-FFF2-40B4-BE49-F238E27FC236}">
                  <a16:creationId xmlns:a16="http://schemas.microsoft.com/office/drawing/2014/main" id="{EECF65FC-4977-426E-A67E-67CE70E9DFB8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2;p71">
              <a:extLst>
                <a:ext uri="{FF2B5EF4-FFF2-40B4-BE49-F238E27FC236}">
                  <a16:creationId xmlns:a16="http://schemas.microsoft.com/office/drawing/2014/main" id="{D0036F34-B257-4C9F-9D57-131BB094AF4A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3;p71">
              <a:extLst>
                <a:ext uri="{FF2B5EF4-FFF2-40B4-BE49-F238E27FC236}">
                  <a16:creationId xmlns:a16="http://schemas.microsoft.com/office/drawing/2014/main" id="{DDB0BCA3-3305-4C7F-B704-14A1E24721F9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4;p71">
              <a:extLst>
                <a:ext uri="{FF2B5EF4-FFF2-40B4-BE49-F238E27FC236}">
                  <a16:creationId xmlns:a16="http://schemas.microsoft.com/office/drawing/2014/main" id="{8930EBD8-0F38-4C77-857E-43326459B139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5;p71">
              <a:extLst>
                <a:ext uri="{FF2B5EF4-FFF2-40B4-BE49-F238E27FC236}">
                  <a16:creationId xmlns:a16="http://schemas.microsoft.com/office/drawing/2014/main" id="{FAA914E7-792C-47B9-94AB-A1ED87E339FD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54FB775-9E56-4045-A7B1-0CA8DDD94DC7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01. </a:t>
            </a:r>
            <a:r>
              <a:rPr lang="en-US" sz="2400" dirty="0" err="1">
                <a:latin typeface="Arial Black" panose="020B0A04020102020204" pitchFamily="34" charset="0"/>
              </a:rPr>
              <a:t>Pendahuluan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35" name="Google Shape;259;p42">
            <a:extLst>
              <a:ext uri="{FF2B5EF4-FFF2-40B4-BE49-F238E27FC236}">
                <a16:creationId xmlns:a16="http://schemas.microsoft.com/office/drawing/2014/main" id="{AF440326-9E8D-4814-9C1D-ED14EB2006E8}"/>
              </a:ext>
            </a:extLst>
          </p:cNvPr>
          <p:cNvSpPr txBox="1">
            <a:spLocks/>
          </p:cNvSpPr>
          <p:nvPr/>
        </p:nvSpPr>
        <p:spPr>
          <a:xfrm>
            <a:off x="752780" y="1449814"/>
            <a:ext cx="10551685" cy="469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merancang </a:t>
            </a:r>
            <a:r>
              <a:rPr lang="id-ID" sz="28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penyemprotan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cairan</a:t>
            </a: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pestisida yang dilakukan secara otomatis?</a:t>
            </a:r>
            <a:endParaRPr lang="en-ID" sz="28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 cara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misi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terbang </a:t>
            </a:r>
            <a:r>
              <a:rPr lang="id-ID" sz="28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penyiraman cairan pestisida secara otomatis?</a:t>
            </a:r>
            <a:endParaRPr lang="en-ID" sz="28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Berapa lama durasi </a:t>
            </a:r>
            <a:r>
              <a:rPr lang="id-ID" sz="2800" i="1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dapat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terbang</a:t>
            </a: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melakukan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penyemprotan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cairan</a:t>
            </a:r>
            <a:r>
              <a:rPr lang="en-US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pestisida secara otomatis?</a:t>
            </a:r>
            <a:endParaRPr lang="en-ID" sz="2800" dirty="0">
              <a:latin typeface="Constantia" panose="020306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Google Shape;192;p35">
            <a:extLst>
              <a:ext uri="{FF2B5EF4-FFF2-40B4-BE49-F238E27FC236}">
                <a16:creationId xmlns:a16="http://schemas.microsoft.com/office/drawing/2014/main" id="{CF386734-BC2C-49D2-A9F7-3C3EA03E83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3303">
            <a:off x="74508" y="5834828"/>
            <a:ext cx="1391340" cy="8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06;p37">
            <a:extLst>
              <a:ext uri="{FF2B5EF4-FFF2-40B4-BE49-F238E27FC236}">
                <a16:creationId xmlns:a16="http://schemas.microsoft.com/office/drawing/2014/main" id="{617FDD92-6F4B-4D71-BF18-5FECE43244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1499151">
            <a:off x="10130845" y="-85734"/>
            <a:ext cx="2283774" cy="14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0;p41">
            <a:extLst>
              <a:ext uri="{FF2B5EF4-FFF2-40B4-BE49-F238E27FC236}">
                <a16:creationId xmlns:a16="http://schemas.microsoft.com/office/drawing/2014/main" id="{BCB88742-5ECD-4486-9C9B-AB80AFC42B9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855" y="-16151"/>
            <a:ext cx="1981903" cy="1067714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000" y="863413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-US" b="1" dirty="0" err="1">
                <a:latin typeface="Sitka Text" panose="02000505000000020004" pitchFamily="2" charset="0"/>
              </a:rPr>
              <a:t>Tujuan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Penelitian</a:t>
            </a:r>
            <a:endParaRPr lang="en-ID" dirty="0"/>
          </a:p>
        </p:txBody>
      </p:sp>
      <p:grpSp>
        <p:nvGrpSpPr>
          <p:cNvPr id="31" name="Google Shape;807;p71">
            <a:extLst>
              <a:ext uri="{FF2B5EF4-FFF2-40B4-BE49-F238E27FC236}">
                <a16:creationId xmlns:a16="http://schemas.microsoft.com/office/drawing/2014/main" id="{32D22137-8949-4FD7-899F-E1B3F9B37C81}"/>
              </a:ext>
            </a:extLst>
          </p:cNvPr>
          <p:cNvGrpSpPr/>
          <p:nvPr/>
        </p:nvGrpSpPr>
        <p:grpSpPr>
          <a:xfrm>
            <a:off x="359463" y="1098911"/>
            <a:ext cx="514996" cy="538837"/>
            <a:chOff x="5080188" y="927900"/>
            <a:chExt cx="961200" cy="961200"/>
          </a:xfrm>
        </p:grpSpPr>
        <p:sp>
          <p:nvSpPr>
            <p:cNvPr id="32" name="Google Shape;808;p71">
              <a:extLst>
                <a:ext uri="{FF2B5EF4-FFF2-40B4-BE49-F238E27FC236}">
                  <a16:creationId xmlns:a16="http://schemas.microsoft.com/office/drawing/2014/main" id="{BB1BC78B-C6DF-4915-BF06-A34DAEDF3954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9;p71">
              <a:extLst>
                <a:ext uri="{FF2B5EF4-FFF2-40B4-BE49-F238E27FC236}">
                  <a16:creationId xmlns:a16="http://schemas.microsoft.com/office/drawing/2014/main" id="{A8C0EF81-76B4-4C3E-8332-0CB1FA0EAA50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0;p71">
              <a:extLst>
                <a:ext uri="{FF2B5EF4-FFF2-40B4-BE49-F238E27FC236}">
                  <a16:creationId xmlns:a16="http://schemas.microsoft.com/office/drawing/2014/main" id="{C83D4687-CF5C-47D8-8AFF-773821EAB037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1;p71">
              <a:extLst>
                <a:ext uri="{FF2B5EF4-FFF2-40B4-BE49-F238E27FC236}">
                  <a16:creationId xmlns:a16="http://schemas.microsoft.com/office/drawing/2014/main" id="{8C850A1A-C774-4A36-BA70-450057BE4B9B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2;p71">
              <a:extLst>
                <a:ext uri="{FF2B5EF4-FFF2-40B4-BE49-F238E27FC236}">
                  <a16:creationId xmlns:a16="http://schemas.microsoft.com/office/drawing/2014/main" id="{7CFCEE51-DC56-498D-AE82-829AECC5BB0B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3;p71">
              <a:extLst>
                <a:ext uri="{FF2B5EF4-FFF2-40B4-BE49-F238E27FC236}">
                  <a16:creationId xmlns:a16="http://schemas.microsoft.com/office/drawing/2014/main" id="{E9415272-5437-4F54-9927-E5C21D107E32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4;p71">
              <a:extLst>
                <a:ext uri="{FF2B5EF4-FFF2-40B4-BE49-F238E27FC236}">
                  <a16:creationId xmlns:a16="http://schemas.microsoft.com/office/drawing/2014/main" id="{04CE814E-CC47-42DF-8B6D-9E1713D4FBDF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5;p71">
              <a:extLst>
                <a:ext uri="{FF2B5EF4-FFF2-40B4-BE49-F238E27FC236}">
                  <a16:creationId xmlns:a16="http://schemas.microsoft.com/office/drawing/2014/main" id="{9E48D88A-D888-487D-994F-8BC21DF29D6C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01. </a:t>
            </a:r>
            <a:r>
              <a:rPr lang="en-US" sz="2400" dirty="0" err="1">
                <a:latin typeface="Arial Black" panose="020B0A04020102020204" pitchFamily="34" charset="0"/>
              </a:rPr>
              <a:t>Pendahuluan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41" name="Google Shape;259;p42">
            <a:extLst>
              <a:ext uri="{FF2B5EF4-FFF2-40B4-BE49-F238E27FC236}">
                <a16:creationId xmlns:a16="http://schemas.microsoft.com/office/drawing/2014/main" id="{2402F7B1-762C-413B-A52D-7A589E4838CB}"/>
              </a:ext>
            </a:extLst>
          </p:cNvPr>
          <p:cNvSpPr txBox="1">
            <a:spLocks/>
          </p:cNvSpPr>
          <p:nvPr/>
        </p:nvSpPr>
        <p:spPr>
          <a:xfrm>
            <a:off x="752780" y="1449814"/>
            <a:ext cx="10551685" cy="469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lvl="0" indent="-342900" algn="just">
              <a:buFont typeface="+mj-lt"/>
              <a:buAutoNum type="arabicPeriod"/>
            </a:pP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Merancang </a:t>
            </a:r>
            <a:r>
              <a:rPr lang="id-ID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dapat melakukan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penyemprotan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cairan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pestisida otomatis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guna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mencegah terjadinya resiko akibat terkena cairan pestisida serta mencegah terjadinya tanaman yang terinjak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penyiraman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manual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 pengaruh beban angkut (</a:t>
            </a:r>
            <a:r>
              <a:rPr lang="id-ID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payload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pada </a:t>
            </a:r>
            <a:r>
              <a:rPr lang="id-ID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lama durasi terbang dan beban output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id-ID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drone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beberapa komponen yang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elakukan pengembangan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hasil riset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ajang Kontes Robot Terbang Indonesia (KRTI) divisi </a:t>
            </a:r>
            <a:r>
              <a:rPr lang="id-ID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Vertical Take Off and Landing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(VTOL)</a:t>
            </a: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Google Shape;192;p35">
            <a:extLst>
              <a:ext uri="{FF2B5EF4-FFF2-40B4-BE49-F238E27FC236}">
                <a16:creationId xmlns:a16="http://schemas.microsoft.com/office/drawing/2014/main" id="{00AD3DB1-5D2D-444C-9CF5-5373D22D55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3303">
            <a:off x="74508" y="5834828"/>
            <a:ext cx="1391340" cy="8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6;p37">
            <a:extLst>
              <a:ext uri="{FF2B5EF4-FFF2-40B4-BE49-F238E27FC236}">
                <a16:creationId xmlns:a16="http://schemas.microsoft.com/office/drawing/2014/main" id="{4D883D3A-F8CF-4F37-A879-1EE1E205DA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1499151">
            <a:off x="10130845" y="-85734"/>
            <a:ext cx="2283774" cy="14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0;p41">
            <a:extLst>
              <a:ext uri="{FF2B5EF4-FFF2-40B4-BE49-F238E27FC236}">
                <a16:creationId xmlns:a16="http://schemas.microsoft.com/office/drawing/2014/main" id="{57669FBB-E1D0-4717-BFCC-9DB76A55E5F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855" y="-16151"/>
            <a:ext cx="1981903" cy="1067714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2;p35">
            <a:extLst>
              <a:ext uri="{FF2B5EF4-FFF2-40B4-BE49-F238E27FC236}">
                <a16:creationId xmlns:a16="http://schemas.microsoft.com/office/drawing/2014/main" id="{46F9A14F-A63B-4A97-AD57-2574E853C1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3303">
            <a:off x="74508" y="5834828"/>
            <a:ext cx="1391340" cy="84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6;p37">
            <a:extLst>
              <a:ext uri="{FF2B5EF4-FFF2-40B4-BE49-F238E27FC236}">
                <a16:creationId xmlns:a16="http://schemas.microsoft.com/office/drawing/2014/main" id="{B16BD56A-AD4C-4893-8CE1-CF33A214D0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737" t="58394" r="13730"/>
          <a:stretch/>
        </p:blipFill>
        <p:spPr>
          <a:xfrm rot="1499151">
            <a:off x="10130845" y="-85734"/>
            <a:ext cx="2283774" cy="14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0;p41">
            <a:extLst>
              <a:ext uri="{FF2B5EF4-FFF2-40B4-BE49-F238E27FC236}">
                <a16:creationId xmlns:a16="http://schemas.microsoft.com/office/drawing/2014/main" id="{92396FE1-CF87-4851-B192-4739729E84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855" y="-16151"/>
            <a:ext cx="1981903" cy="1067714"/>
          </a:xfrm>
          <a:prstGeom prst="rect">
            <a:avLst/>
          </a:prstGeom>
          <a:noFill/>
          <a:ln>
            <a:noFill/>
          </a:ln>
          <a:effectLst>
            <a:outerShdw blurRad="85725" dist="38100" dir="3000000" algn="bl" rotWithShape="0">
              <a:schemeClr val="lt1">
                <a:alpha val="60000"/>
              </a:schemeClr>
            </a:outerShdw>
          </a:effectLst>
        </p:spPr>
      </p:pic>
      <p:sp>
        <p:nvSpPr>
          <p:cNvPr id="30" name="Google Shape;197;p36">
            <a:extLst>
              <a:ext uri="{FF2B5EF4-FFF2-40B4-BE49-F238E27FC236}">
                <a16:creationId xmlns:a16="http://schemas.microsoft.com/office/drawing/2014/main" id="{85F3A734-53BF-43DC-8582-657D4616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000" y="863413"/>
            <a:ext cx="10290000" cy="85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-US" b="1" dirty="0" err="1">
                <a:latin typeface="Sitka Text" panose="02000505000000020004" pitchFamily="2" charset="0"/>
              </a:rPr>
              <a:t>Manfaat</a:t>
            </a:r>
            <a:r>
              <a:rPr lang="en-US" b="1" dirty="0">
                <a:latin typeface="Sitka Text" panose="02000505000000020004" pitchFamily="2" charset="0"/>
              </a:rPr>
              <a:t> </a:t>
            </a:r>
            <a:r>
              <a:rPr lang="en-US" b="1" dirty="0" err="1">
                <a:latin typeface="Sitka Text" panose="02000505000000020004" pitchFamily="2" charset="0"/>
              </a:rPr>
              <a:t>Penelitian</a:t>
            </a:r>
            <a:endParaRPr lang="en-ID" dirty="0"/>
          </a:p>
        </p:txBody>
      </p:sp>
      <p:grpSp>
        <p:nvGrpSpPr>
          <p:cNvPr id="31" name="Google Shape;807;p71">
            <a:extLst>
              <a:ext uri="{FF2B5EF4-FFF2-40B4-BE49-F238E27FC236}">
                <a16:creationId xmlns:a16="http://schemas.microsoft.com/office/drawing/2014/main" id="{32D22137-8949-4FD7-899F-E1B3F9B37C81}"/>
              </a:ext>
            </a:extLst>
          </p:cNvPr>
          <p:cNvGrpSpPr/>
          <p:nvPr/>
        </p:nvGrpSpPr>
        <p:grpSpPr>
          <a:xfrm>
            <a:off x="359463" y="1098911"/>
            <a:ext cx="514996" cy="538837"/>
            <a:chOff x="5080188" y="927900"/>
            <a:chExt cx="961200" cy="961200"/>
          </a:xfrm>
        </p:grpSpPr>
        <p:sp>
          <p:nvSpPr>
            <p:cNvPr id="32" name="Google Shape;808;p71">
              <a:extLst>
                <a:ext uri="{FF2B5EF4-FFF2-40B4-BE49-F238E27FC236}">
                  <a16:creationId xmlns:a16="http://schemas.microsoft.com/office/drawing/2014/main" id="{BB1BC78B-C6DF-4915-BF06-A34DAEDF3954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9;p71">
              <a:extLst>
                <a:ext uri="{FF2B5EF4-FFF2-40B4-BE49-F238E27FC236}">
                  <a16:creationId xmlns:a16="http://schemas.microsoft.com/office/drawing/2014/main" id="{A8C0EF81-76B4-4C3E-8332-0CB1FA0EAA50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0;p71">
              <a:extLst>
                <a:ext uri="{FF2B5EF4-FFF2-40B4-BE49-F238E27FC236}">
                  <a16:creationId xmlns:a16="http://schemas.microsoft.com/office/drawing/2014/main" id="{C83D4687-CF5C-47D8-8AFF-773821EAB037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1;p71">
              <a:extLst>
                <a:ext uri="{FF2B5EF4-FFF2-40B4-BE49-F238E27FC236}">
                  <a16:creationId xmlns:a16="http://schemas.microsoft.com/office/drawing/2014/main" id="{8C850A1A-C774-4A36-BA70-450057BE4B9B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2;p71">
              <a:extLst>
                <a:ext uri="{FF2B5EF4-FFF2-40B4-BE49-F238E27FC236}">
                  <a16:creationId xmlns:a16="http://schemas.microsoft.com/office/drawing/2014/main" id="{7CFCEE51-DC56-498D-AE82-829AECC5BB0B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3;p71">
              <a:extLst>
                <a:ext uri="{FF2B5EF4-FFF2-40B4-BE49-F238E27FC236}">
                  <a16:creationId xmlns:a16="http://schemas.microsoft.com/office/drawing/2014/main" id="{E9415272-5437-4F54-9927-E5C21D107E32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4;p71">
              <a:extLst>
                <a:ext uri="{FF2B5EF4-FFF2-40B4-BE49-F238E27FC236}">
                  <a16:creationId xmlns:a16="http://schemas.microsoft.com/office/drawing/2014/main" id="{04CE814E-CC47-42DF-8B6D-9E1713D4FBDF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5;p71">
              <a:extLst>
                <a:ext uri="{FF2B5EF4-FFF2-40B4-BE49-F238E27FC236}">
                  <a16:creationId xmlns:a16="http://schemas.microsoft.com/office/drawing/2014/main" id="{9E48D88A-D888-487D-994F-8BC21DF29D6C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B5A342-B831-43B6-850D-B7A5F75943D8}"/>
              </a:ext>
            </a:extLst>
          </p:cNvPr>
          <p:cNvSpPr/>
          <p:nvPr/>
        </p:nvSpPr>
        <p:spPr>
          <a:xfrm>
            <a:off x="-359054" y="93080"/>
            <a:ext cx="4031168" cy="849252"/>
          </a:xfrm>
          <a:prstGeom prst="roundRect">
            <a:avLst/>
          </a:prstGeom>
          <a:solidFill>
            <a:srgbClr val="2504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01. </a:t>
            </a:r>
            <a:r>
              <a:rPr lang="en-US" sz="2400" dirty="0" err="1">
                <a:latin typeface="Arial Black" panose="020B0A04020102020204" pitchFamily="34" charset="0"/>
              </a:rPr>
              <a:t>Pendahuluan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41" name="Google Shape;259;p42">
            <a:extLst>
              <a:ext uri="{FF2B5EF4-FFF2-40B4-BE49-F238E27FC236}">
                <a16:creationId xmlns:a16="http://schemas.microsoft.com/office/drawing/2014/main" id="{2402F7B1-762C-413B-A52D-7A589E4838CB}"/>
              </a:ext>
            </a:extLst>
          </p:cNvPr>
          <p:cNvSpPr txBox="1">
            <a:spLocks/>
          </p:cNvSpPr>
          <p:nvPr/>
        </p:nvSpPr>
        <p:spPr>
          <a:xfrm>
            <a:off x="752780" y="1449814"/>
            <a:ext cx="10551685" cy="469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667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lvl="0" indent="-342900" algn="just">
              <a:buFont typeface="+mj-lt"/>
              <a:buAutoNum type="arabicPeriod"/>
            </a:pP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Mempermudah pekerjaan petani tanaman dalam melakukan penyemprotan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cairan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pestisida </a:t>
            </a: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 mencegah efek negatif dari resiko penyemprotan cairan pestisida jika terkena kulit yang dapat menyebabkan gatal-gatal atau iritasi.</a:t>
            </a: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Mencegah kerusakan pada tanaman karena dalam proses penyemprotan banyak tanaman yang terinjak.</a:t>
            </a: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kaderisasi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team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robotika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UNP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Unmanned Aerial Vehicle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(UAV)</a:t>
            </a: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Mengembangkan pengetahuan mahasiswa pada bidang </a:t>
            </a:r>
            <a:r>
              <a:rPr lang="id-ID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Unmanned Aerial Vehicle</a:t>
            </a:r>
            <a:r>
              <a:rPr lang="id-ID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(UAV)</a:t>
            </a:r>
            <a:endParaRPr lang="en-ID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Google Shape;192;p35">
            <a:extLst>
              <a:ext uri="{FF2B5EF4-FFF2-40B4-BE49-F238E27FC236}">
                <a16:creationId xmlns:a16="http://schemas.microsoft.com/office/drawing/2014/main" id="{518AF1AA-1318-4951-81DA-F74FED78EA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3223">
            <a:off x="11504259" y="-1575560"/>
            <a:ext cx="1375483" cy="832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7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ne Flight Workshop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1390</Words>
  <Application>Microsoft Office PowerPoint</Application>
  <PresentationFormat>Widescreen</PresentationFormat>
  <Paragraphs>218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63" baseType="lpstr">
      <vt:lpstr>Anaheim</vt:lpstr>
      <vt:lpstr>Arial</vt:lpstr>
      <vt:lpstr>Arial Black</vt:lpstr>
      <vt:lpstr>Bahnschrift</vt:lpstr>
      <vt:lpstr>Bebas Neue</vt:lpstr>
      <vt:lpstr>Calibri</vt:lpstr>
      <vt:lpstr>Cambria Math</vt:lpstr>
      <vt:lpstr>Comic Sans MS</vt:lpstr>
      <vt:lpstr>Constantia</vt:lpstr>
      <vt:lpstr>Georgia</vt:lpstr>
      <vt:lpstr>Montserrat</vt:lpstr>
      <vt:lpstr>Montserrat Light</vt:lpstr>
      <vt:lpstr>Montserrat Medium</vt:lpstr>
      <vt:lpstr>Montserrat SemiBold</vt:lpstr>
      <vt:lpstr>Nunito Light</vt:lpstr>
      <vt:lpstr>PT Sans</vt:lpstr>
      <vt:lpstr>Segoe UI Emoji</vt:lpstr>
      <vt:lpstr>Sitka Text</vt:lpstr>
      <vt:lpstr>Times New Roman</vt:lpstr>
      <vt:lpstr>Wingdings</vt:lpstr>
      <vt:lpstr>Drone Flight Workshop by Slidesgo</vt:lpstr>
      <vt:lpstr>Seminar Proposal</vt:lpstr>
      <vt:lpstr>01.</vt:lpstr>
      <vt:lpstr>01</vt:lpstr>
      <vt:lpstr>Latar Belakang</vt:lpstr>
      <vt:lpstr>Identifikasi Masalah</vt:lpstr>
      <vt:lpstr>Batasan Masalah</vt:lpstr>
      <vt:lpstr>Rumusan Masalah</vt:lpstr>
      <vt:lpstr>Tujuan Penelitian</vt:lpstr>
      <vt:lpstr>Manfaat Penelitian</vt:lpstr>
      <vt:lpstr>Kajian Pustaka</vt:lpstr>
      <vt:lpstr>Drone</vt:lpstr>
      <vt:lpstr>Jenis-jenis drone</vt:lpstr>
      <vt:lpstr>Sistem Kerja Drone</vt:lpstr>
      <vt:lpstr>Gerakan Dasar Drone</vt:lpstr>
      <vt:lpstr>Sistem Propulsi dan Elektronik Drone</vt:lpstr>
      <vt:lpstr>Sistem Propulsi dan Elektronik Drone</vt:lpstr>
      <vt:lpstr>Sistem Propulsi dan Elektronik Drone</vt:lpstr>
      <vt:lpstr>Sistem Propulsi dan Elektronik Drone</vt:lpstr>
      <vt:lpstr>Sistem Propulsi dan Elektronik Drone</vt:lpstr>
      <vt:lpstr>Sistem Propulsi dan Elektronik Drone</vt:lpstr>
      <vt:lpstr>Sistem Propulsi dan Elektronik Drone</vt:lpstr>
      <vt:lpstr>Sistem Propulsi dan Elektronik Drone</vt:lpstr>
      <vt:lpstr>Sistem Propulsi dan Elektronik Drone</vt:lpstr>
      <vt:lpstr>Sistem Propulsi dan Elektronik Drone</vt:lpstr>
      <vt:lpstr>Perangkat Tambahan</vt:lpstr>
      <vt:lpstr>Ground Controll Station (GCS)</vt:lpstr>
      <vt:lpstr>Metode Pengembangan Sistem</vt:lpstr>
      <vt:lpstr>Siklus Metode Waterfall</vt:lpstr>
      <vt:lpstr>Penelitian Relevan</vt:lpstr>
      <vt:lpstr>Kerangka Konseptual</vt:lpstr>
      <vt:lpstr>Metodologi Penelitian</vt:lpstr>
      <vt:lpstr>Analisis Kebutuhan</vt:lpstr>
      <vt:lpstr>Desain Rancangan</vt:lpstr>
      <vt:lpstr>Blok Diagram Sistem</vt:lpstr>
      <vt:lpstr>Wiring Diagram</vt:lpstr>
      <vt:lpstr>Struktur Desain Alat</vt:lpstr>
      <vt:lpstr>Peta Perencanaan Misi</vt:lpstr>
      <vt:lpstr>Tabel Perintah Perencanaan Misi</vt:lpstr>
      <vt:lpstr>Diagram Alir (Flowchart) Perencanaan Misi</vt:lpstr>
      <vt:lpstr>Rancangan Pembuatan Alat</vt:lpstr>
      <vt:lpstr>Rancangan Pengujian Alat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Proposal</dc:title>
  <dc:creator>Jamil Febrian</dc:creator>
  <cp:lastModifiedBy>Jamil Febrian</cp:lastModifiedBy>
  <cp:revision>67</cp:revision>
  <dcterms:created xsi:type="dcterms:W3CDTF">2023-09-21T10:17:47Z</dcterms:created>
  <dcterms:modified xsi:type="dcterms:W3CDTF">2023-10-19T03:08:40Z</dcterms:modified>
</cp:coreProperties>
</file>